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886E-ADC8-4A7A-B765-D675638D30A1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2F0F-C99E-4B6D-A680-4046E0B6537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/index.php?title=Pininfarina&amp;action=edit&amp;redlink=1" TargetMode="External"/><Relationship Id="rId2" Type="http://schemas.openxmlformats.org/officeDocument/2006/relationships/hyperlink" Target="http://el.wikipedia.org/wiki/19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.wikipedia.org/w/index.php?title=Honda_CRX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416824" cy="1512167"/>
          </a:xfrm>
          <a:ln>
            <a:solidFill>
              <a:schemeClr val="accent1"/>
            </a:solidFill>
          </a:ln>
        </p:spPr>
        <p:txBody>
          <a:bodyPr numCol="1">
            <a:normAutofit fontScale="90000"/>
          </a:bodyPr>
          <a:lstStyle/>
          <a:p>
            <a:r>
              <a:rPr lang="el-GR" u="sng" dirty="0" smtClean="0"/>
              <a:t>Παρουσίαση Εργοστάσιο κατασκευής αυτοκίνητων και μηχανήματα Ρομποτικής </a:t>
            </a:r>
            <a:endParaRPr lang="el-GR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/>
              <a:t>ΠΕΡΙΛΗΨΗ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Το </a:t>
            </a:r>
            <a:r>
              <a:rPr lang="el-GR" u="sng" dirty="0">
                <a:hlinkClick r:id="rId2" tooltip="1984"/>
              </a:rPr>
              <a:t>1984</a:t>
            </a:r>
            <a:r>
              <a:rPr lang="el-GR" dirty="0"/>
              <a:t>, η </a:t>
            </a:r>
            <a:r>
              <a:rPr lang="el-GR" u="heavy" dirty="0" smtClean="0"/>
              <a:t>HONDA</a:t>
            </a:r>
            <a:r>
              <a:rPr lang="el-GR" dirty="0" smtClean="0"/>
              <a:t> </a:t>
            </a:r>
            <a:r>
              <a:rPr lang="el-GR" dirty="0"/>
              <a:t>ζήτησε από τον Ιταλό σχεδιαστή αυτοκινήτων </a:t>
            </a:r>
            <a:r>
              <a:rPr lang="el-GR" u="sng" dirty="0">
                <a:hlinkClick r:id="rId3" tooltip="Pininfarina (δεν έχει γραφτεί ακόμα)"/>
              </a:rPr>
              <a:t>Pininfarina</a:t>
            </a:r>
            <a:r>
              <a:rPr lang="el-GR" dirty="0"/>
              <a:t> να σχεδιάσει ένα σπορ αυτοκίνητο για λογαριασμό της. Το HP-X </a:t>
            </a:r>
            <a:r>
              <a:rPr lang="el-GR" u="sng" dirty="0"/>
              <a:t>(Honda Pininfarina</a:t>
            </a:r>
            <a:r>
              <a:rPr lang="el-GR" dirty="0"/>
              <a:t> </a:t>
            </a:r>
            <a:r>
              <a:rPr lang="el-GR" u="sng" dirty="0"/>
              <a:t>experimental)</a:t>
            </a:r>
            <a:r>
              <a:rPr lang="el-GR" dirty="0"/>
              <a:t>, όπως ονομάστηκε το πρωτότυπο, ήταν βασισμένο στο </a:t>
            </a:r>
            <a:r>
              <a:rPr lang="el-GR" u="sng" dirty="0">
                <a:hlinkClick r:id="rId4" tooltip="Honda CRX (δεν έχει γραφτεί ακόμα)"/>
              </a:rPr>
              <a:t>CRX</a:t>
            </a:r>
            <a:r>
              <a:rPr lang="el-GR" dirty="0"/>
              <a:t> της εποχής και είχε έναν κεντρικά τοποθετημένο κινητήρα V6 2 λίτρων. Αργότερα όμως αποφασίστηκε από τα στελέχη της </a:t>
            </a:r>
            <a:r>
              <a:rPr lang="el-GR" u="sng" dirty="0"/>
              <a:t>Honda</a:t>
            </a:r>
            <a:r>
              <a:rPr lang="el-GR" dirty="0"/>
              <a:t> ότι το νέο μοντέλο θα έπρεπε να ανταγωνιστεί τα γερμανικά και ιταλικά υπεραυτοκίνητα της εποχής. </a:t>
            </a:r>
            <a:r>
              <a:rPr lang="el-GR" u="sng" dirty="0"/>
              <a:t>Έτσι το πρωτότυπο HP-X</a:t>
            </a:r>
            <a:r>
              <a:rPr lang="el-GR" dirty="0"/>
              <a:t> εξελίχθηκε στο NS-X </a:t>
            </a:r>
            <a:r>
              <a:rPr lang="el-GR" u="sng" dirty="0"/>
              <a:t>(New Sportscar eXperimental).</a:t>
            </a:r>
            <a:r>
              <a:rPr lang="el-GR" dirty="0"/>
              <a:t> Το πρωτότυπο NS-X και η μεταγενέστερη έκδοση παραγωγής σχεδιάστηκαν από μια ομάδα με επικεφαλής τον αρχισχεδιαστή Ken Okuyama και τον αρχιμηχανικό Shigeru Uehara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ΕΙΣΑΓΩΓΗ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l-GR" sz="4600" b="1" u="sng" dirty="0"/>
              <a:t>Τι προσφέρουν τα Ρομποτικά Συστήματα στην Ελληνική Βιομηχανία</a:t>
            </a:r>
            <a:r>
              <a:rPr lang="el-GR" sz="4600" u="sng" dirty="0"/>
              <a:t/>
            </a:r>
            <a:br>
              <a:rPr lang="el-GR" sz="4600" u="sng" dirty="0"/>
            </a:br>
            <a:r>
              <a:rPr lang="el-GR" sz="4600" dirty="0"/>
              <a:t>•    </a:t>
            </a:r>
            <a:r>
              <a:rPr lang="el-GR" sz="4600" u="sng" dirty="0"/>
              <a:t>Τα βιομηχανικά ρομπότ παρέχουν ταχύτητα και ακρίβεια κινήσεως</a:t>
            </a:r>
            <a:r>
              <a:rPr lang="el-GR" sz="4600" dirty="0"/>
              <a:t>, μειώνοντας τους χρόνους παραγωγής και συμβάλλοντας έτσι στη μείωση του κόστους των </a:t>
            </a:r>
            <a:r>
              <a:rPr lang="el-GR" sz="4600" dirty="0" err="1"/>
              <a:t>παραγό¬μενων</a:t>
            </a:r>
            <a:r>
              <a:rPr lang="el-GR" sz="4600" dirty="0"/>
              <a:t> προϊόντων. </a:t>
            </a:r>
            <a:r>
              <a:rPr lang="el-GR" sz="4600" u="sng" dirty="0"/>
              <a:t>Μειώνονται επίσης σημαντικά οι νεκροί χρόνοι και εξασφαλίζονται αυξημένοι</a:t>
            </a:r>
            <a:r>
              <a:rPr lang="el-GR" sz="4600" dirty="0"/>
              <a:t>, σταθεροί και προβλέψιμοι ρυθμοί παραγωγής, εξασφαλίζοντας έτσι την εύρυθμη λειτουργία της παραγωγής.</a:t>
            </a:r>
            <a:br>
              <a:rPr lang="el-GR" sz="4600" dirty="0"/>
            </a:br>
            <a:r>
              <a:rPr lang="el-GR" sz="4600" dirty="0"/>
              <a:t>•    Τα ρομποτικά συστήματα δεν επηρεάζονται από παράγοντες όπως η κόπωση, οι άσχημες και επικίνδυνες συνθήκες εργασίας, </a:t>
            </a:r>
            <a:r>
              <a:rPr lang="el-GR" sz="4600" u="sng" dirty="0"/>
              <a:t>επομένως εξασφαλίζουν συνέπεια στην ποιότητα του παραγόμενου προϊόντος.</a:t>
            </a:r>
            <a:br>
              <a:rPr lang="el-GR" sz="4600" u="sng" dirty="0"/>
            </a:br>
            <a:r>
              <a:rPr lang="el-GR" sz="4600" dirty="0"/>
              <a:t>•    Δεδομένου ότι τα βιομηχανικά ρομπότ λειτουργούν χωρίς διακοπές, γίνεται εφικτή η </a:t>
            </a:r>
            <a:r>
              <a:rPr lang="el-GR" sz="4600" u="sng" dirty="0"/>
              <a:t>κάλυψη εποχιακών εξάρσεων της ζήτησης και η </a:t>
            </a:r>
            <a:r>
              <a:rPr lang="el-GR" sz="4600" u="sng" dirty="0" err="1"/>
              <a:t>διεκπαιρέωση</a:t>
            </a:r>
            <a:r>
              <a:rPr lang="el-GR" sz="4600" u="sng" dirty="0"/>
              <a:t> επειγουσών παραγγελιών</a:t>
            </a:r>
            <a:r>
              <a:rPr lang="el-GR" sz="4600" dirty="0"/>
              <a:t>.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l-GR" dirty="0"/>
              <a:t>•  </a:t>
            </a:r>
            <a:r>
              <a:rPr lang="el-GR" sz="3800" dirty="0"/>
              <a:t>  </a:t>
            </a:r>
            <a:r>
              <a:rPr lang="el-GR" sz="3800" u="sng" dirty="0"/>
              <a:t>Τα βιομηχανικά ρομπότ</a:t>
            </a:r>
            <a:r>
              <a:rPr lang="el-GR" sz="3800" dirty="0"/>
              <a:t> είναι μηχανισμοί που  μπορούν να κινηθούν σε οποιοδήποτε σημείο του χώρου εργασίας τους υπό τον έλεγχο προγράμματος Η/Υ. </a:t>
            </a:r>
            <a:r>
              <a:rPr lang="el-GR" sz="3800" u="sng" dirty="0"/>
              <a:t>Επομένως παρέχουν εξαιρετική ευελιξία για χειρισμό διαφορετικών προϊόντων ενώ απαιτούνται ελάχιστες ρυθμίσεις σε περιφερειακό εξοπλισμό κατά την αλλαγή από το ένα προϊόν στο άλλο.</a:t>
            </a:r>
            <a:r>
              <a:rPr lang="el-GR" sz="3800" dirty="0"/>
              <a:t> Το χαρακτηριστικό αυτό είναι ιδιαίτερα χρήσιμο στη σύγχρονη βιομηχανία που η ποικιλία των προϊόντων είναι μεγάλη, οι παρτίδες παραγωγής είναι σχετικά μικρές και εναλλάσσονται συχνά. </a:t>
            </a:r>
            <a:br>
              <a:rPr lang="el-GR" sz="3800" dirty="0"/>
            </a:br>
            <a:r>
              <a:rPr lang="el-GR" sz="3800" dirty="0"/>
              <a:t>•    </a:t>
            </a:r>
            <a:r>
              <a:rPr lang="el-GR" sz="3800" u="sng" dirty="0"/>
              <a:t>Οι ρομποτικοί βραχίονες</a:t>
            </a:r>
            <a:r>
              <a:rPr lang="el-GR" sz="3800" dirty="0"/>
              <a:t> είναι μηχανισμοί που παράγονται σε σειρές παραγωγής από μεγάλους κατασκευαστικούς οίκους, επομένως είναι δοκιμασμένες και αξιόπιστες λύσεις που προσαρμόζονται στις ανάγκες της συγκεκριμένης εφαρμογής. </a:t>
            </a:r>
            <a:r>
              <a:rPr lang="el-GR" sz="3800" u="sng" dirty="0"/>
              <a:t>Παράλληλα, μειώνεται σημαντικά τόσο το κόστος όσο και ο χρόνος ανάπτυξης της λύσης σε σχέση με συμβατικές αυτόματες μηχανές.</a:t>
            </a:r>
            <a:r>
              <a:rPr lang="el-GR" sz="3800" dirty="0"/>
              <a:t> Επιπλέον, οι ανάγκες συντήρησης είναι μειωμένες ενώ τα πληρέστατα διαγνωστικά μηνύματα  διευκολύνουν την ταχεία αποκατάσταση βλαβών.</a:t>
            </a:r>
            <a:br>
              <a:rPr lang="el-GR" sz="3800" dirty="0"/>
            </a:br>
            <a:r>
              <a:rPr lang="el-GR" sz="3800" dirty="0"/>
              <a:t>•     </a:t>
            </a:r>
            <a:r>
              <a:rPr lang="el-GR" sz="3800" u="sng" dirty="0"/>
              <a:t>Δεδομένης της προσαρμοστικότητας του ρομποτικού βραχίονα για διάφορες εφαρμογές, </a:t>
            </a:r>
            <a:r>
              <a:rPr lang="el-GR" sz="3800" dirty="0"/>
              <a:t>είναι απολύτως εφικτή η </a:t>
            </a:r>
            <a:r>
              <a:rPr lang="el-GR" sz="3800" dirty="0" err="1"/>
              <a:t>επαναχρησιμοποίησή</a:t>
            </a:r>
            <a:r>
              <a:rPr lang="el-GR" sz="3800" dirty="0"/>
              <a:t> του όταν ο κύκλος ζωής του αρχικού προϊόντος κλείσει. Επομένως παρέχεται προστασία της βασικής επένδυσης που έγινε στην αγορά του μηχανήματος γεγονός εξαιρετικά σημαντικό σήμερα που η διάρκεια ζωής κάθε προϊόντος είναι, για λόγους </a:t>
            </a:r>
            <a:r>
              <a:rPr lang="el-GR" sz="3800" dirty="0" err="1"/>
              <a:t>marketing</a:t>
            </a:r>
            <a:r>
              <a:rPr lang="el-GR" sz="3800" dirty="0"/>
              <a:t>, σχετικά σύντομη.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2700" b="1" u="sng" dirty="0"/>
              <a:t>Πού χρησιμοποιούνται τα Ρομποτικά Συστήματα στην Ελληνική Βιομηχανία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l-GR" sz="5000" b="1" dirty="0">
                <a:solidFill>
                  <a:schemeClr val="tx1"/>
                </a:solidFill>
              </a:rPr>
              <a:t>Οι συνηθέστερες εφαρμογές ρομποτικών συστημάτων στη βιομηχανία είναι οι εξής:</a:t>
            </a:r>
            <a:br>
              <a:rPr lang="el-GR" sz="5000" b="1" dirty="0">
                <a:solidFill>
                  <a:schemeClr val="tx1"/>
                </a:solidFill>
              </a:rPr>
            </a:br>
            <a:r>
              <a:rPr lang="el-GR" sz="5000" b="1" dirty="0">
                <a:solidFill>
                  <a:schemeClr val="tx1"/>
                </a:solidFill>
              </a:rPr>
              <a:t>•   Συσκευασία και </a:t>
            </a:r>
            <a:r>
              <a:rPr lang="el-GR" sz="5000" b="1" dirty="0" err="1">
                <a:solidFill>
                  <a:schemeClr val="tx1"/>
                </a:solidFill>
              </a:rPr>
              <a:t>παλετοποίηση</a:t>
            </a:r>
            <a:r>
              <a:rPr lang="el-GR" sz="5000" b="1" dirty="0">
                <a:solidFill>
                  <a:schemeClr val="tx1"/>
                </a:solidFill>
              </a:rPr>
              <a:t> προϊόντων </a:t>
            </a:r>
            <a:r>
              <a:rPr lang="el-GR" sz="5000" b="1" u="sng" dirty="0">
                <a:solidFill>
                  <a:schemeClr val="tx1"/>
                </a:solidFill>
              </a:rPr>
              <a:t>(π.χ. βιομηχανία τροφίμων, ποτών, χημικών)</a:t>
            </a:r>
            <a:endParaRPr lang="el-GR" sz="5000" b="1" dirty="0">
              <a:solidFill>
                <a:schemeClr val="tx1"/>
              </a:solidFill>
            </a:endParaRPr>
          </a:p>
          <a:p>
            <a:r>
              <a:rPr lang="el-GR" sz="5000" b="1" dirty="0">
                <a:solidFill>
                  <a:schemeClr val="tx1"/>
                </a:solidFill>
              </a:rPr>
              <a:t>•   Συγκόλληση μεταλλικών αντικειμένων και μηχανημάτων </a:t>
            </a:r>
            <a:r>
              <a:rPr lang="el-GR" sz="5000" b="1" u="sng" dirty="0">
                <a:solidFill>
                  <a:schemeClr val="tx1"/>
                </a:solidFill>
              </a:rPr>
              <a:t>(π.χ. έπιπλα, οχήματα)</a:t>
            </a:r>
            <a:br>
              <a:rPr lang="el-GR" sz="5000" b="1" u="sng" dirty="0">
                <a:solidFill>
                  <a:schemeClr val="tx1"/>
                </a:solidFill>
              </a:rPr>
            </a:br>
            <a:r>
              <a:rPr lang="el-GR" sz="5000" b="1" dirty="0">
                <a:solidFill>
                  <a:schemeClr val="tx1"/>
                </a:solidFill>
              </a:rPr>
              <a:t>•   Βαφή επίπλων και μεταλλικών προϊόντων.</a:t>
            </a:r>
          </a:p>
          <a:p>
            <a:r>
              <a:rPr lang="el-GR" sz="5000" b="1" dirty="0">
                <a:solidFill>
                  <a:schemeClr val="tx1"/>
                </a:solidFill>
              </a:rPr>
              <a:t>•   Φόρτωση και εκφόρτωση αυτομάτων μηχανών παραγωγής </a:t>
            </a:r>
            <a:r>
              <a:rPr lang="el-GR" sz="5000" b="1" u="sng" dirty="0">
                <a:solidFill>
                  <a:schemeClr val="tx1"/>
                </a:solidFill>
              </a:rPr>
              <a:t>(π.χ. CNC, </a:t>
            </a:r>
            <a:r>
              <a:rPr lang="el-GR" sz="5000" b="1" u="sng" dirty="0" err="1">
                <a:solidFill>
                  <a:schemeClr val="tx1"/>
                </a:solidFill>
              </a:rPr>
              <a:t>injection</a:t>
            </a:r>
            <a:r>
              <a:rPr lang="el-GR" sz="5000" b="1" u="sng" dirty="0">
                <a:solidFill>
                  <a:schemeClr val="tx1"/>
                </a:solidFill>
              </a:rPr>
              <a:t> </a:t>
            </a:r>
            <a:r>
              <a:rPr lang="el-GR" sz="5000" b="1" u="sng" dirty="0" err="1">
                <a:solidFill>
                  <a:schemeClr val="tx1"/>
                </a:solidFill>
              </a:rPr>
              <a:t>moulding</a:t>
            </a:r>
            <a:r>
              <a:rPr lang="el-GR" sz="5000" b="1" u="sng" dirty="0">
                <a:solidFill>
                  <a:schemeClr val="tx1"/>
                </a:solidFill>
              </a:rPr>
              <a:t>, </a:t>
            </a:r>
            <a:r>
              <a:rPr lang="el-GR" sz="5000" b="1" u="sng" dirty="0" err="1">
                <a:solidFill>
                  <a:schemeClr val="tx1"/>
                </a:solidFill>
              </a:rPr>
              <a:t>laser</a:t>
            </a:r>
            <a:r>
              <a:rPr lang="el-GR" sz="5000" b="1" u="sng" dirty="0">
                <a:solidFill>
                  <a:schemeClr val="tx1"/>
                </a:solidFill>
              </a:rPr>
              <a:t> </a:t>
            </a:r>
            <a:r>
              <a:rPr lang="el-GR" sz="5000" b="1" u="sng" dirty="0" err="1">
                <a:solidFill>
                  <a:schemeClr val="tx1"/>
                </a:solidFill>
              </a:rPr>
              <a:t>cutting</a:t>
            </a:r>
            <a:r>
              <a:rPr lang="el-GR" sz="5000" b="1" u="sng" dirty="0">
                <a:solidFill>
                  <a:schemeClr val="tx1"/>
                </a:solidFill>
              </a:rPr>
              <a:t>, </a:t>
            </a:r>
            <a:r>
              <a:rPr lang="el-GR" sz="5000" b="1" u="sng" dirty="0" err="1">
                <a:solidFill>
                  <a:schemeClr val="tx1"/>
                </a:solidFill>
              </a:rPr>
              <a:t>στραντζών</a:t>
            </a:r>
            <a:r>
              <a:rPr lang="el-GR" sz="5000" b="1" u="sng" dirty="0">
                <a:solidFill>
                  <a:schemeClr val="tx1"/>
                </a:solidFill>
              </a:rPr>
              <a:t>)</a:t>
            </a:r>
            <a:endParaRPr lang="el-GR" sz="5000" b="1" dirty="0">
              <a:solidFill>
                <a:schemeClr val="tx1"/>
              </a:solidFill>
            </a:endParaRPr>
          </a:p>
          <a:p>
            <a:r>
              <a:rPr lang="el-GR" sz="5000" b="1" dirty="0">
                <a:solidFill>
                  <a:schemeClr val="tx1"/>
                </a:solidFill>
              </a:rPr>
              <a:t>•   </a:t>
            </a:r>
            <a:r>
              <a:rPr lang="el-GR" sz="5000" b="1" u="sng" dirty="0">
                <a:solidFill>
                  <a:schemeClr val="tx1"/>
                </a:solidFill>
              </a:rPr>
              <a:t>Συναρμολόγηση ηλεκτρομηχανικών και ηλεκτρονικών προϊόντων</a:t>
            </a:r>
            <a:endParaRPr lang="el-GR" sz="5000" b="1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 HONDA</a:t>
            </a:r>
            <a:r>
              <a:rPr lang="el-GR" dirty="0" smtClean="0"/>
              <a:t> ΔΗΜΙΟΥΡΓΗΣΕ ΤΟ ΝΈΟ ΡΟΜΒΟΤ ΤΟ </a:t>
            </a:r>
            <a:r>
              <a:rPr lang="el-GR" b="1" u="sng" dirty="0" smtClean="0"/>
              <a:t>ΑΣΙΜΟ!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Με την ανίχνευση των κινήσεων των ανθρώπων μέσω των οπτικών αισθητήρων στο κεφάλι του και των αισθητήρων δύναμης οι οποίοι έχουν εκ νέου προστεθεί στους καρπούς του, ο </a:t>
            </a:r>
            <a:r>
              <a:rPr lang="el-GR" u="heavy" dirty="0" smtClean="0"/>
              <a:t>ASIMO</a:t>
            </a:r>
            <a:r>
              <a:rPr lang="el-GR" dirty="0" smtClean="0"/>
              <a:t> μπορεί τώρα να κινείται σε συγχρονισμό με τους ανθρώπους διευκολύνοντας την λήψη ή την απόδοση ενός αντικειμένου, την χειραψία εν αρμονία με τις κινήσεις του ατόμου που βρίσκεται απέναντί του και μπορεί να κάνει βήμα εμπρός ή πίσω ανάλογα με την κατεύθυνση του χεριού που του προτείνεται ή τραβιέται. Με την εξέλιξη αυτών των νέων τεχνολογιών, την ανάπτυξη ενός </a:t>
            </a:r>
            <a:r>
              <a:rPr lang="el-GR" u="heavy" dirty="0" smtClean="0"/>
              <a:t>ASIMO</a:t>
            </a:r>
            <a:r>
              <a:rPr lang="el-GR" dirty="0" smtClean="0"/>
              <a:t> που θα είναι χρήσιμος στους ανθρώπους.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ΣΥΣΚΕΥΑΣΙΑ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u="sng" dirty="0" smtClean="0"/>
              <a:t>Στη συσκευασία τα ρομποτικά</a:t>
            </a:r>
            <a:r>
              <a:rPr lang="el-GR" dirty="0" smtClean="0"/>
              <a:t> συστήματα χρησιμοποιούνται σε εφαρμογές εγκιβωτισμού και φόρτωσης προϊόντων σε δοχεία.</a:t>
            </a:r>
          </a:p>
          <a:p>
            <a:r>
              <a:rPr lang="el-GR" u="sng" dirty="0" smtClean="0"/>
              <a:t>Μεταξύ Νοεμβρίου 1992 και το 1995</a:t>
            </a:r>
            <a:r>
              <a:rPr lang="el-GR" dirty="0" smtClean="0"/>
              <a:t>, ήταν διαθέσιμη μόνο στην Ιαπωνία εκτός από το </a:t>
            </a:r>
            <a:r>
              <a:rPr lang="el-GR" u="sng" dirty="0" smtClean="0"/>
              <a:t>NSX </a:t>
            </a:r>
            <a:r>
              <a:rPr lang="el-GR" u="sng" dirty="0" err="1" smtClean="0"/>
              <a:t>Type</a:t>
            </a:r>
            <a:r>
              <a:rPr lang="el-GR" u="sng" dirty="0" smtClean="0"/>
              <a:t> R</a:t>
            </a:r>
            <a:r>
              <a:rPr lang="el-GR" dirty="0" smtClean="0"/>
              <a:t>, το βάρος, μειωμένη έκδοση με τον κινητήρα του </a:t>
            </a:r>
            <a:r>
              <a:rPr lang="el-GR" u="sng" dirty="0" smtClean="0"/>
              <a:t>NA1 έκδοση</a:t>
            </a:r>
            <a:r>
              <a:rPr lang="el-GR" dirty="0" smtClean="0"/>
              <a:t>, κάτι πιο σταθερή ανάρτηση και σπορ εσωτερικό. Επίσης στην Ιαπωνία, υπήρξαν διαφοροποιήσεις από το </a:t>
            </a:r>
            <a:r>
              <a:rPr lang="el-GR" u="sng" dirty="0" smtClean="0"/>
              <a:t>1997</a:t>
            </a:r>
            <a:r>
              <a:rPr lang="el-GR" dirty="0" smtClean="0"/>
              <a:t>, η </a:t>
            </a:r>
            <a:r>
              <a:rPr lang="el-GR" u="sng" dirty="0" smtClean="0"/>
              <a:t>NA2-Type S και </a:t>
            </a:r>
            <a:r>
              <a:rPr lang="el-GR" u="sng" dirty="0" err="1" smtClean="0"/>
              <a:t>Type</a:t>
            </a:r>
            <a:r>
              <a:rPr lang="el-GR" u="sng" dirty="0" smtClean="0"/>
              <a:t> S Μηδέν</a:t>
            </a:r>
            <a:r>
              <a:rPr lang="el-GR" dirty="0" smtClean="0"/>
              <a:t>. Σε όλο τον κόσμο ήταν το </a:t>
            </a:r>
            <a:r>
              <a:rPr lang="el-GR" u="sng" dirty="0" smtClean="0"/>
              <a:t>NSX-T το 1995 (για </a:t>
            </a:r>
            <a:r>
              <a:rPr lang="el-GR" u="sng" dirty="0" err="1" smtClean="0"/>
              <a:t>Targa</a:t>
            </a:r>
            <a:r>
              <a:rPr lang="el-GR" u="sng" dirty="0" smtClean="0"/>
              <a:t> Αρχή)</a:t>
            </a:r>
            <a:r>
              <a:rPr lang="el-GR" dirty="0" smtClean="0"/>
              <a:t> μαζί με μια αφαιρούμενη μεσαίο τμήμα της στέγης. Στις Ηνωμένες Πολιτείες ήταν κατά το τρέχον έτος μοντέλου, το </a:t>
            </a:r>
            <a:r>
              <a:rPr lang="el-GR" u="sng" dirty="0" err="1" smtClean="0"/>
              <a:t>coupe</a:t>
            </a:r>
            <a:r>
              <a:rPr lang="el-GR" u="sng" dirty="0" smtClean="0"/>
              <a:t> </a:t>
            </a:r>
            <a:r>
              <a:rPr lang="el-GR" dirty="0" smtClean="0"/>
              <a:t>δεν είναι πλέον διαθέσιμη, από το 1996 υπήρχε μόνο αποσταλεί σε ειδικό σκοπό, και η έκδοση T έτσι ήταν η μόνη τακτική NSX-παραλλαγή.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281</Words>
  <Application>Microsoft Office PowerPoint</Application>
  <PresentationFormat>Προβολή στην οθόνη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Παρουσίαση Εργοστάσιο κατασκευής αυτοκίνητων και μηχανήματα Ρομποτικής </vt:lpstr>
      <vt:lpstr>ΠΕΡΙΛΗΨΗ </vt:lpstr>
      <vt:lpstr>ΕΙΣΑΓΩΓΗ</vt:lpstr>
      <vt:lpstr>Πού χρησιμοποιούνται τα Ρομποτικά Συστήματα στην Ελληνική Βιομηχανία </vt:lpstr>
      <vt:lpstr>H HONDA ΔΗΜΙΟΥΡΓΗΣΕ ΤΟ ΝΈΟ ΡΟΜΒΟΤ ΤΟ ΑΣΙΜΟ!</vt:lpstr>
      <vt:lpstr>ΣΥΣΚΕΥΑΣΙΑ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Εργοστάσιο κατασκευής αυτοκίνητων και μηχανήματα Ρομποτικής </dc:title>
  <dc:creator>alania</dc:creator>
  <cp:lastModifiedBy>alania</cp:lastModifiedBy>
  <cp:revision>4</cp:revision>
  <dcterms:created xsi:type="dcterms:W3CDTF">2012-12-12T09:51:12Z</dcterms:created>
  <dcterms:modified xsi:type="dcterms:W3CDTF">2013-01-09T10:41:46Z</dcterms:modified>
</cp:coreProperties>
</file>