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64" r:id="rId3"/>
    <p:sldId id="265" r:id="rId4"/>
    <p:sldId id="262" r:id="rId5"/>
    <p:sldId id="263" r:id="rId6"/>
    <p:sldId id="266" r:id="rId7"/>
    <p:sldId id="257" r:id="rId8"/>
    <p:sldId id="258" r:id="rId9"/>
    <p:sldId id="259" r:id="rId10"/>
    <p:sldId id="268" r:id="rId1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4660"/>
  </p:normalViewPr>
  <p:slideViewPr>
    <p:cSldViewPr>
      <p:cViewPr>
        <p:scale>
          <a:sx n="118" d="100"/>
          <a:sy n="118" d="100"/>
        </p:scale>
        <p:origin x="-1452"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7BE8ACA-61AC-4F84-9478-3C34F757348F}" type="datetimeFigureOut">
              <a:rPr lang="el-GR" smtClean="0"/>
              <a:t>15/1/2013</a:t>
            </a:fld>
            <a:endParaRPr lang="el-GR"/>
          </a:p>
        </p:txBody>
      </p:sp>
      <p:sp>
        <p:nvSpPr>
          <p:cNvPr id="19" name="Footer Placeholder 18"/>
          <p:cNvSpPr>
            <a:spLocks noGrp="1"/>
          </p:cNvSpPr>
          <p:nvPr>
            <p:ph type="ftr" sz="quarter" idx="11"/>
          </p:nvPr>
        </p:nvSpPr>
        <p:spPr/>
        <p:txBody>
          <a:bodyPr/>
          <a:lstStyle/>
          <a:p>
            <a:endParaRPr lang="el-GR"/>
          </a:p>
        </p:txBody>
      </p:sp>
      <p:sp>
        <p:nvSpPr>
          <p:cNvPr id="27" name="Slide Number Placeholder 26"/>
          <p:cNvSpPr>
            <a:spLocks noGrp="1"/>
          </p:cNvSpPr>
          <p:nvPr>
            <p:ph type="sldNum" sz="quarter" idx="12"/>
          </p:nvPr>
        </p:nvSpPr>
        <p:spPr/>
        <p:txBody>
          <a:bodyPr/>
          <a:lstStyle/>
          <a:p>
            <a:fld id="{BB0861CE-AE9B-49F4-B5AC-FB87CFEC7CA8}" type="slidenum">
              <a:rPr lang="el-GR" smtClean="0"/>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BE8ACA-61AC-4F84-9478-3C34F757348F}" type="datetimeFigureOut">
              <a:rPr lang="el-GR" smtClean="0"/>
              <a:t>15/1/2013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B0861CE-AE9B-49F4-B5AC-FB87CFEC7CA8}"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BE8ACA-61AC-4F84-9478-3C34F757348F}" type="datetimeFigureOut">
              <a:rPr lang="el-GR" smtClean="0"/>
              <a:t>15/1/2013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B0861CE-AE9B-49F4-B5AC-FB87CFEC7CA8}"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BE8ACA-61AC-4F84-9478-3C34F757348F}" type="datetimeFigureOut">
              <a:rPr lang="el-GR" smtClean="0"/>
              <a:t>15/1/2013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B0861CE-AE9B-49F4-B5AC-FB87CFEC7CA8}"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7BE8ACA-61AC-4F84-9478-3C34F757348F}" type="datetimeFigureOut">
              <a:rPr lang="el-GR" smtClean="0"/>
              <a:t>15/1/2013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B0861CE-AE9B-49F4-B5AC-FB87CFEC7CA8}" type="slidenum">
              <a:rPr lang="el-GR" smtClean="0"/>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7BE8ACA-61AC-4F84-9478-3C34F757348F}" type="datetimeFigureOut">
              <a:rPr lang="el-GR" smtClean="0"/>
              <a:t>15/1/2013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B0861CE-AE9B-49F4-B5AC-FB87CFEC7CA8}"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7BE8ACA-61AC-4F84-9478-3C34F757348F}" type="datetimeFigureOut">
              <a:rPr lang="el-GR" smtClean="0"/>
              <a:t>15/1/2013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BB0861CE-AE9B-49F4-B5AC-FB87CFEC7CA8}"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67BE8ACA-61AC-4F84-9478-3C34F757348F}" type="datetimeFigureOut">
              <a:rPr lang="el-GR" smtClean="0"/>
              <a:t>15/1/2013</a:t>
            </a:fld>
            <a:endParaRPr lang="el-GR"/>
          </a:p>
        </p:txBody>
      </p:sp>
      <p:sp>
        <p:nvSpPr>
          <p:cNvPr id="8" name="Slide Number Placeholder 7"/>
          <p:cNvSpPr>
            <a:spLocks noGrp="1"/>
          </p:cNvSpPr>
          <p:nvPr>
            <p:ph type="sldNum" sz="quarter" idx="11"/>
          </p:nvPr>
        </p:nvSpPr>
        <p:spPr/>
        <p:txBody>
          <a:bodyPr/>
          <a:lstStyle/>
          <a:p>
            <a:fld id="{BB0861CE-AE9B-49F4-B5AC-FB87CFEC7CA8}" type="slidenum">
              <a:rPr lang="el-GR" smtClean="0"/>
              <a:t>‹#›</a:t>
            </a:fld>
            <a:endParaRPr lang="el-GR"/>
          </a:p>
        </p:txBody>
      </p:sp>
      <p:sp>
        <p:nvSpPr>
          <p:cNvPr id="9" name="Footer Placeholder 8"/>
          <p:cNvSpPr>
            <a:spLocks noGrp="1"/>
          </p:cNvSpPr>
          <p:nvPr>
            <p:ph type="ftr" sz="quarter" idx="12"/>
          </p:nvPr>
        </p:nvSpPr>
        <p:spPr/>
        <p:txBody>
          <a:bodyPr/>
          <a:lstStyle/>
          <a:p>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BE8ACA-61AC-4F84-9478-3C34F757348F}" type="datetimeFigureOut">
              <a:rPr lang="el-GR" smtClean="0"/>
              <a:t>15/1/2013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BB0861CE-AE9B-49F4-B5AC-FB87CFEC7CA8}"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7BE8ACA-61AC-4F84-9478-3C34F757348F}" type="datetimeFigureOut">
              <a:rPr lang="el-GR" smtClean="0"/>
              <a:t>15/1/2013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a:xfrm>
            <a:off x="8156448" y="6422064"/>
            <a:ext cx="762000" cy="365125"/>
          </a:xfrm>
        </p:spPr>
        <p:txBody>
          <a:bodyPr/>
          <a:lstStyle/>
          <a:p>
            <a:fld id="{BB0861CE-AE9B-49F4-B5AC-FB87CFEC7CA8}"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67BE8ACA-61AC-4F84-9478-3C34F757348F}" type="datetimeFigureOut">
              <a:rPr lang="el-GR" smtClean="0"/>
              <a:t>15/1/2013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B0861CE-AE9B-49F4-B5AC-FB87CFEC7CA8}"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67BE8ACA-61AC-4F84-9478-3C34F757348F}" type="datetimeFigureOut">
              <a:rPr lang="el-GR" smtClean="0"/>
              <a:t>15/1/2013</a:t>
            </a:fld>
            <a:endParaRPr lang="el-G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l-G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B0861CE-AE9B-49F4-B5AC-FB87CFEC7CA8}" type="slidenum">
              <a:rPr lang="el-GR" smtClean="0"/>
              <a:t>‹#›</a:t>
            </a:fld>
            <a:endParaRPr lang="el-GR"/>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space.com/" TargetMode="External"/><Relationship Id="rId2" Type="http://schemas.openxmlformats.org/officeDocument/2006/relationships/hyperlink" Target="http://www.srl.caltech.edu/ACE/ace_mission.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608" y="332656"/>
            <a:ext cx="7416824" cy="5472608"/>
          </a:xfrm>
        </p:spPr>
        <p:txBody>
          <a:bodyPr>
            <a:normAutofit fontScale="90000"/>
          </a:bodyPr>
          <a:lstStyle/>
          <a:p>
            <a:pPr algn="ctr"/>
            <a:r>
              <a:rPr lang="el-GR" sz="8000" dirty="0" smtClean="0"/>
              <a:t>Αποστολη </a:t>
            </a:r>
            <a:r>
              <a:rPr lang="en-US" sz="8000" dirty="0" smtClean="0"/>
              <a:t>ace</a:t>
            </a:r>
            <a:r>
              <a:rPr lang="en-US" sz="8000" dirty="0"/>
              <a:t/>
            </a:r>
            <a:br>
              <a:rPr lang="en-US" sz="8000" dirty="0"/>
            </a:br>
            <a:r>
              <a:rPr lang="el-GR" sz="8000" dirty="0" smtClean="0"/>
              <a:t>             </a:t>
            </a:r>
            <a:r>
              <a:rPr lang="en-US" sz="3100" dirty="0" smtClean="0">
                <a:solidFill>
                  <a:srgbClr val="FF0000"/>
                </a:solidFill>
              </a:rPr>
              <a:t>N</a:t>
            </a:r>
            <a:r>
              <a:rPr lang="el-GR" sz="3100" dirty="0">
                <a:solidFill>
                  <a:srgbClr val="FF0000"/>
                </a:solidFill>
              </a:rPr>
              <a:t>ΙΚΟΣ ΤΣΑΚΑΛΗΣ</a:t>
            </a:r>
            <a:br>
              <a:rPr lang="el-GR" sz="3100" dirty="0">
                <a:solidFill>
                  <a:srgbClr val="FF0000"/>
                </a:solidFill>
              </a:rPr>
            </a:br>
            <a:r>
              <a:rPr lang="el-GR" sz="3100" dirty="0" smtClean="0">
                <a:solidFill>
                  <a:srgbClr val="FF0000"/>
                </a:solidFill>
              </a:rPr>
              <a:t>                                14/1/2013</a:t>
            </a:r>
            <a:r>
              <a:rPr lang="en-US" sz="8000" dirty="0">
                <a:solidFill>
                  <a:srgbClr val="FF0000"/>
                </a:solidFill>
              </a:rPr>
              <a:t/>
            </a:r>
            <a:br>
              <a:rPr lang="en-US" sz="8000" dirty="0">
                <a:solidFill>
                  <a:srgbClr val="FF0000"/>
                </a:solidFill>
              </a:rPr>
            </a:br>
            <a:r>
              <a:rPr lang="el-GR" sz="8000" dirty="0" smtClean="0"/>
              <a:t/>
            </a:r>
            <a:br>
              <a:rPr lang="el-GR" sz="8000" dirty="0" smtClean="0"/>
            </a:br>
            <a:r>
              <a:rPr lang="el-GR" sz="8000" dirty="0"/>
              <a:t/>
            </a:r>
            <a:br>
              <a:rPr lang="el-GR" sz="8000" dirty="0"/>
            </a:br>
            <a:r>
              <a:rPr lang="el-GR" sz="8000" dirty="0" smtClean="0"/>
              <a:t/>
            </a:r>
            <a:br>
              <a:rPr lang="el-GR" sz="8000" dirty="0" smtClean="0"/>
            </a:br>
            <a:endParaRPr lang="el-GR" sz="8000"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779" y="1844823"/>
            <a:ext cx="3767137" cy="3767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70429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Υλικό</a:t>
            </a:r>
            <a:r>
              <a:rPr lang="en-US" dirty="0" smtClean="0"/>
              <a:t>:</a:t>
            </a:r>
            <a:endParaRPr lang="el-GR" dirty="0"/>
          </a:p>
        </p:txBody>
      </p:sp>
      <p:sp>
        <p:nvSpPr>
          <p:cNvPr id="3" name="Content Placeholder 2"/>
          <p:cNvSpPr>
            <a:spLocks noGrp="1"/>
          </p:cNvSpPr>
          <p:nvPr>
            <p:ph idx="1"/>
          </p:nvPr>
        </p:nvSpPr>
        <p:spPr/>
        <p:txBody>
          <a:bodyPr/>
          <a:lstStyle/>
          <a:p>
            <a:pPr marL="36576" indent="0">
              <a:buNone/>
            </a:pPr>
            <a:r>
              <a:rPr lang="en-US" dirty="0">
                <a:hlinkClick r:id="rId2"/>
              </a:rPr>
              <a:t>http://</a:t>
            </a:r>
            <a:r>
              <a:rPr lang="en-US" dirty="0" smtClean="0">
                <a:hlinkClick r:id="rId2"/>
              </a:rPr>
              <a:t>www.srl.caltech.edu/ACE/ace_mission.html</a:t>
            </a:r>
            <a:endParaRPr lang="el-GR" dirty="0" smtClean="0"/>
          </a:p>
          <a:p>
            <a:pPr marL="36576" indent="0">
              <a:buNone/>
            </a:pPr>
            <a:r>
              <a:rPr lang="en-US" u="sng" dirty="0">
                <a:hlinkClick r:id="rId3"/>
              </a:rPr>
              <a:t>www</a:t>
            </a:r>
            <a:r>
              <a:rPr lang="el-GR" u="sng" dirty="0">
                <a:hlinkClick r:id="rId3"/>
              </a:rPr>
              <a:t>.</a:t>
            </a:r>
            <a:r>
              <a:rPr lang="en-US" u="sng" dirty="0">
                <a:hlinkClick r:id="rId3"/>
              </a:rPr>
              <a:t>space</a:t>
            </a:r>
            <a:r>
              <a:rPr lang="el-GR" u="sng" dirty="0">
                <a:hlinkClick r:id="rId3"/>
              </a:rPr>
              <a:t>.</a:t>
            </a:r>
            <a:r>
              <a:rPr lang="en-US" u="sng" dirty="0">
                <a:hlinkClick r:id="rId3"/>
              </a:rPr>
              <a:t>com</a:t>
            </a:r>
            <a:r>
              <a:rPr lang="en-US" dirty="0"/>
              <a:t> </a:t>
            </a:r>
            <a:endParaRPr lang="el-GR" dirty="0" smtClean="0"/>
          </a:p>
          <a:p>
            <a:pPr marL="36576" indent="0">
              <a:buNone/>
            </a:pPr>
            <a:endParaRPr lang="en-US" dirty="0" smtClean="0"/>
          </a:p>
          <a:p>
            <a:pPr marL="36576" indent="0">
              <a:buNone/>
            </a:pPr>
            <a:endParaRPr lang="en-US" dirty="0"/>
          </a:p>
          <a:p>
            <a:pPr marL="36576" indent="0">
              <a:buNone/>
            </a:pPr>
            <a:endParaRPr lang="en-US" dirty="0" smtClean="0"/>
          </a:p>
          <a:p>
            <a:pPr marL="36576" indent="0">
              <a:buNone/>
            </a:pPr>
            <a:endParaRPr lang="en-US" dirty="0"/>
          </a:p>
        </p:txBody>
      </p:sp>
    </p:spTree>
    <p:extLst>
      <p:ext uri="{BB962C8B-B14F-4D97-AF65-F5344CB8AC3E}">
        <p14:creationId xmlns:p14="http://schemas.microsoft.com/office/powerpoint/2010/main" val="35802723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7470648" cy="6840760"/>
          </a:xfrm>
        </p:spPr>
        <p:txBody>
          <a:bodyPr>
            <a:normAutofit/>
          </a:bodyPr>
          <a:lstStyle/>
          <a:p>
            <a:r>
              <a:rPr lang="el-GR" sz="4400" dirty="0" smtClean="0">
                <a:solidFill>
                  <a:srgbClr val="00B0F0"/>
                </a:solidFill>
              </a:rPr>
              <a:t>Τι είναι</a:t>
            </a:r>
            <a:r>
              <a:rPr lang="en-US" sz="4400" dirty="0" smtClean="0">
                <a:solidFill>
                  <a:srgbClr val="00B0F0"/>
                </a:solidFill>
              </a:rPr>
              <a:t>;</a:t>
            </a:r>
            <a:r>
              <a:rPr lang="el-GR" sz="4400" dirty="0" smtClean="0">
                <a:solidFill>
                  <a:srgbClr val="00B0F0"/>
                </a:solidFill>
              </a:rPr>
              <a:t/>
            </a:r>
            <a:br>
              <a:rPr lang="el-GR" sz="4400" dirty="0" smtClean="0">
                <a:solidFill>
                  <a:srgbClr val="00B0F0"/>
                </a:solidFill>
              </a:rPr>
            </a:br>
            <a:r>
              <a:rPr lang="el-GR" sz="2800" dirty="0" smtClean="0">
                <a:solidFill>
                  <a:srgbClr val="FFFF00"/>
                </a:solidFill>
              </a:rPr>
              <a:t>Η </a:t>
            </a:r>
            <a:r>
              <a:rPr lang="el-GR" sz="2800" dirty="0">
                <a:solidFill>
                  <a:srgbClr val="FFFF00"/>
                </a:solidFill>
              </a:rPr>
              <a:t>προηγμένη σύνθεση εξερεύνησης (ACE) είναι μια αποστολή εξερεύνησης που δημιουργήθηκε </a:t>
            </a:r>
            <a:r>
              <a:rPr lang="el-GR" sz="2800" dirty="0" smtClean="0">
                <a:solidFill>
                  <a:srgbClr val="FFFF00"/>
                </a:solidFill>
              </a:rPr>
              <a:t>από τη ΝΑ</a:t>
            </a:r>
            <a:r>
              <a:rPr lang="en-US" sz="2800" dirty="0" smtClean="0">
                <a:solidFill>
                  <a:srgbClr val="FFFF00"/>
                </a:solidFill>
              </a:rPr>
              <a:t>S</a:t>
            </a:r>
            <a:r>
              <a:rPr lang="el-GR" sz="2800" dirty="0" smtClean="0">
                <a:solidFill>
                  <a:srgbClr val="FFFF00"/>
                </a:solidFill>
              </a:rPr>
              <a:t>Α. Πρόκειται για μια ρομποτική διαστημοσυσκευή, που στάλθηκε στο διάστημα για να συλλέξει δεδομένα σχετικά με τα σωματίδια που βρίσκονται στον ηλιακό άνεμο, αλλά και εντός και εκτός του </a:t>
            </a:r>
            <a:r>
              <a:rPr lang="el-GR" sz="2800" dirty="0">
                <a:solidFill>
                  <a:srgbClr val="FFFF00"/>
                </a:solidFill>
              </a:rPr>
              <a:t>γαλαξία.</a:t>
            </a:r>
            <a:br>
              <a:rPr lang="el-GR" sz="2800" dirty="0">
                <a:solidFill>
                  <a:srgbClr val="FFFF00"/>
                </a:solidFill>
              </a:rPr>
            </a:br>
            <a:r>
              <a:rPr lang="el-GR" sz="2800" dirty="0" smtClean="0">
                <a:solidFill>
                  <a:srgbClr val="FFFF00"/>
                </a:solidFill>
              </a:rPr>
              <a:t/>
            </a:r>
            <a:br>
              <a:rPr lang="el-GR" sz="2800" dirty="0" smtClean="0">
                <a:solidFill>
                  <a:srgbClr val="FFFF00"/>
                </a:solidFill>
              </a:rPr>
            </a:br>
            <a:r>
              <a:rPr lang="el-GR" sz="2800" dirty="0" smtClean="0">
                <a:solidFill>
                  <a:srgbClr val="FFFF00"/>
                </a:solidFill>
              </a:rPr>
              <a:t>Η </a:t>
            </a:r>
            <a:r>
              <a:rPr lang="el-GR" sz="2800" dirty="0">
                <a:solidFill>
                  <a:srgbClr val="FFFF00"/>
                </a:solidFill>
              </a:rPr>
              <a:t>ACE ξεκίνησε σε ένα όχημα εκτόξευσης McDonnell Douglas-Delta II 7920 στις 25 </a:t>
            </a:r>
            <a:r>
              <a:rPr lang="el-GR" sz="2800" dirty="0" smtClean="0">
                <a:solidFill>
                  <a:srgbClr val="FFFF00"/>
                </a:solidFill>
              </a:rPr>
              <a:t>Αυγούστου </a:t>
            </a:r>
            <a:r>
              <a:rPr lang="el-GR" sz="2800" dirty="0">
                <a:solidFill>
                  <a:srgbClr val="FFFF00"/>
                </a:solidFill>
              </a:rPr>
              <a:t>1997 από το Διαστημικό Κέντρο Κένεντι στη Φλόριντα.</a:t>
            </a:r>
            <a:r>
              <a:rPr lang="el-GR" sz="2800" dirty="0"/>
              <a:t/>
            </a:r>
            <a:br>
              <a:rPr lang="el-GR" sz="2800" dirty="0"/>
            </a:br>
            <a:endParaRPr lang="el-GR" sz="2800" dirty="0"/>
          </a:p>
        </p:txBody>
      </p:sp>
    </p:spTree>
    <p:extLst>
      <p:ext uri="{BB962C8B-B14F-4D97-AF65-F5344CB8AC3E}">
        <p14:creationId xmlns:p14="http://schemas.microsoft.com/office/powerpoint/2010/main" val="11143471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764704"/>
            <a:ext cx="6768752"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339752" y="260648"/>
            <a:ext cx="4392488" cy="369332"/>
          </a:xfrm>
          <a:prstGeom prst="rect">
            <a:avLst/>
          </a:prstGeom>
          <a:noFill/>
        </p:spPr>
        <p:txBody>
          <a:bodyPr wrap="square" rtlCol="0">
            <a:spAutoFit/>
          </a:bodyPr>
          <a:lstStyle/>
          <a:p>
            <a:pPr algn="ctr"/>
            <a:r>
              <a:rPr lang="el-GR" i="1" dirty="0" smtClean="0">
                <a:solidFill>
                  <a:srgbClr val="FF0000"/>
                </a:solidFill>
              </a:rPr>
              <a:t>Το σκάφος </a:t>
            </a:r>
            <a:r>
              <a:rPr lang="en-US" i="1" dirty="0" smtClean="0">
                <a:solidFill>
                  <a:srgbClr val="FF0000"/>
                </a:solidFill>
              </a:rPr>
              <a:t> ‘’ACE’’</a:t>
            </a:r>
            <a:endParaRPr lang="el-GR" i="1" dirty="0">
              <a:solidFill>
                <a:srgbClr val="FF0000"/>
              </a:solidFill>
            </a:endParaRPr>
          </a:p>
        </p:txBody>
      </p:sp>
    </p:spTree>
    <p:extLst>
      <p:ext uri="{BB962C8B-B14F-4D97-AF65-F5344CB8AC3E}">
        <p14:creationId xmlns:p14="http://schemas.microsoft.com/office/powerpoint/2010/main" val="38989195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rgbClr val="00B0F0"/>
                </a:solidFill>
              </a:rPr>
              <a:t>Χαρακτηριστικά</a:t>
            </a:r>
            <a:endParaRPr lang="el-GR" dirty="0">
              <a:solidFill>
                <a:srgbClr val="00B0F0"/>
              </a:solidFill>
            </a:endParaRPr>
          </a:p>
        </p:txBody>
      </p:sp>
      <p:sp>
        <p:nvSpPr>
          <p:cNvPr id="3" name="Content Placeholder 2"/>
          <p:cNvSpPr>
            <a:spLocks noGrp="1"/>
          </p:cNvSpPr>
          <p:nvPr>
            <p:ph idx="1"/>
          </p:nvPr>
        </p:nvSpPr>
        <p:spPr>
          <a:xfrm>
            <a:off x="467544" y="1484784"/>
            <a:ext cx="7467600" cy="5040560"/>
          </a:xfrm>
        </p:spPr>
        <p:txBody>
          <a:bodyPr>
            <a:normAutofit fontScale="77500" lnSpcReduction="20000"/>
          </a:bodyPr>
          <a:lstStyle/>
          <a:p>
            <a:pPr marL="36576" indent="0">
              <a:buNone/>
            </a:pPr>
            <a:r>
              <a:rPr lang="el-GR" dirty="0">
                <a:solidFill>
                  <a:srgbClr val="FFFF00"/>
                </a:solidFill>
              </a:rPr>
              <a:t>Η Γη βομβαρδίζεται συνεχώς με ένα ρεύμα επιταχυνόμενων σωματιδίων ερχόμενα από τον ήλιο αλλά και </a:t>
            </a:r>
            <a:r>
              <a:rPr lang="el-GR" dirty="0" smtClean="0">
                <a:solidFill>
                  <a:srgbClr val="FFFF00"/>
                </a:solidFill>
              </a:rPr>
              <a:t>από μεσοαστρικές και γαλαξιακές πηγές. Η μελέτη </a:t>
            </a:r>
            <a:r>
              <a:rPr lang="el-GR" dirty="0">
                <a:solidFill>
                  <a:srgbClr val="FFFF00"/>
                </a:solidFill>
              </a:rPr>
              <a:t>των </a:t>
            </a:r>
            <a:r>
              <a:rPr lang="el-GR" dirty="0" smtClean="0">
                <a:solidFill>
                  <a:srgbClr val="FFFF00"/>
                </a:solidFill>
              </a:rPr>
              <a:t>ενεργητικών </a:t>
            </a:r>
            <a:r>
              <a:rPr lang="el-GR" dirty="0" smtClean="0">
                <a:solidFill>
                  <a:srgbClr val="FFFF00"/>
                </a:solidFill>
              </a:rPr>
              <a:t>σωματιδίων </a:t>
            </a:r>
            <a:r>
              <a:rPr lang="el-GR" dirty="0">
                <a:solidFill>
                  <a:srgbClr val="FFFF00"/>
                </a:solidFill>
              </a:rPr>
              <a:t>συμβάλλει στην </a:t>
            </a:r>
            <a:r>
              <a:rPr lang="el-GR" dirty="0" smtClean="0">
                <a:solidFill>
                  <a:srgbClr val="FFFF00"/>
                </a:solidFill>
              </a:rPr>
              <a:t>κατανόηση </a:t>
            </a:r>
            <a:r>
              <a:rPr lang="el-GR" dirty="0">
                <a:solidFill>
                  <a:srgbClr val="FFFF00"/>
                </a:solidFill>
              </a:rPr>
              <a:t>του ηλιακού </a:t>
            </a:r>
            <a:r>
              <a:rPr lang="el-GR" dirty="0" smtClean="0">
                <a:solidFill>
                  <a:srgbClr val="FFFF00"/>
                </a:solidFill>
              </a:rPr>
              <a:t>μας συστήματος. Το </a:t>
            </a:r>
            <a:r>
              <a:rPr lang="el-GR" dirty="0">
                <a:solidFill>
                  <a:srgbClr val="FFFF00"/>
                </a:solidFill>
              </a:rPr>
              <a:t>ACE φέρει 6 επαναστατικούς αισθητήρες και 3 συστήματα monitors που </a:t>
            </a:r>
            <a:r>
              <a:rPr lang="el-GR" dirty="0" smtClean="0">
                <a:solidFill>
                  <a:srgbClr val="FFFF00"/>
                </a:solidFill>
              </a:rPr>
              <a:t>καταφέρνουν </a:t>
            </a:r>
            <a:r>
              <a:rPr lang="el-GR" dirty="0">
                <a:solidFill>
                  <a:srgbClr val="FFFF00"/>
                </a:solidFill>
              </a:rPr>
              <a:t>να συλλέξουν 10 έως 1000 φορές περισσότερη σωματιδιακή ενέργεια από πειράματα προηγούμενων ετών.</a:t>
            </a:r>
          </a:p>
          <a:p>
            <a:pPr marL="36576" indent="0">
              <a:buNone/>
            </a:pPr>
            <a:endParaRPr lang="el-GR" dirty="0">
              <a:solidFill>
                <a:srgbClr val="FFFF00"/>
              </a:solidFill>
            </a:endParaRPr>
          </a:p>
          <a:p>
            <a:pPr marL="36576" indent="0">
              <a:buNone/>
            </a:pPr>
            <a:r>
              <a:rPr lang="el-GR" dirty="0">
                <a:solidFill>
                  <a:srgbClr val="FFFF00"/>
                </a:solidFill>
              </a:rPr>
              <a:t>Το ACE περιστρέφεται γύρω από </a:t>
            </a:r>
            <a:r>
              <a:rPr lang="el-GR" dirty="0" smtClean="0">
                <a:solidFill>
                  <a:srgbClr val="FFFF00"/>
                </a:solidFill>
              </a:rPr>
              <a:t>το σημείο L1, </a:t>
            </a:r>
            <a:r>
              <a:rPr lang="el-GR" dirty="0">
                <a:solidFill>
                  <a:srgbClr val="FFFF00"/>
                </a:solidFill>
              </a:rPr>
              <a:t>το οποίο είναι ένα σημείο της βαρυτικής ισορροπίας </a:t>
            </a:r>
            <a:r>
              <a:rPr lang="el-GR" dirty="0" smtClean="0">
                <a:solidFill>
                  <a:srgbClr val="FFFF00"/>
                </a:solidFill>
              </a:rPr>
              <a:t>Γης-Ήλιου. Από </a:t>
            </a:r>
            <a:r>
              <a:rPr lang="el-GR" dirty="0">
                <a:solidFill>
                  <a:srgbClr val="FFFF00"/>
                </a:solidFill>
              </a:rPr>
              <a:t>τη θέση </a:t>
            </a:r>
            <a:r>
              <a:rPr lang="el-GR" dirty="0" smtClean="0">
                <a:solidFill>
                  <a:srgbClr val="FFFF00"/>
                </a:solidFill>
              </a:rPr>
              <a:t>αυτή το </a:t>
            </a:r>
            <a:r>
              <a:rPr lang="el-GR" dirty="0">
                <a:solidFill>
                  <a:srgbClr val="FFFF00"/>
                </a:solidFill>
              </a:rPr>
              <a:t>ACE έχει μια προνομιακή θέα του ηλιακού ανέμου, </a:t>
            </a:r>
            <a:r>
              <a:rPr lang="el-GR" dirty="0" smtClean="0">
                <a:solidFill>
                  <a:srgbClr val="FFFF00"/>
                </a:solidFill>
              </a:rPr>
              <a:t>του διαπλανητικού μαγνητικού πεδίου </a:t>
            </a:r>
            <a:r>
              <a:rPr lang="el-GR" dirty="0">
                <a:solidFill>
                  <a:srgbClr val="FFFF00"/>
                </a:solidFill>
              </a:rPr>
              <a:t>και </a:t>
            </a:r>
            <a:r>
              <a:rPr lang="el-GR" dirty="0" smtClean="0">
                <a:solidFill>
                  <a:srgbClr val="FFFF00"/>
                </a:solidFill>
              </a:rPr>
              <a:t>των σωματιδίων φτάνουν στη Γη.</a:t>
            </a:r>
            <a:endParaRPr lang="el-GR" dirty="0">
              <a:solidFill>
                <a:srgbClr val="FFFF00"/>
              </a:solidFill>
            </a:endParaRPr>
          </a:p>
        </p:txBody>
      </p:sp>
    </p:spTree>
    <p:extLst>
      <p:ext uri="{BB962C8B-B14F-4D97-AF65-F5344CB8AC3E}">
        <p14:creationId xmlns:p14="http://schemas.microsoft.com/office/powerpoint/2010/main" val="8785607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332656"/>
            <a:ext cx="7467600" cy="5976664"/>
          </a:xfrm>
        </p:spPr>
        <p:txBody>
          <a:bodyPr>
            <a:normAutofit fontScale="92500" lnSpcReduction="20000"/>
          </a:bodyPr>
          <a:lstStyle/>
          <a:p>
            <a:pPr marL="36576" indent="0">
              <a:buNone/>
            </a:pPr>
            <a:r>
              <a:rPr lang="el-GR" dirty="0">
                <a:solidFill>
                  <a:srgbClr val="FFFF00"/>
                </a:solidFill>
              </a:rPr>
              <a:t>Το ACE παρέχει επίσης σχεδόν σε πραγματικό χρόνο, </a:t>
            </a:r>
            <a:r>
              <a:rPr lang="el-GR" dirty="0" smtClean="0">
                <a:solidFill>
                  <a:srgbClr val="FFFF00"/>
                </a:solidFill>
              </a:rPr>
              <a:t>συνεχή </a:t>
            </a:r>
            <a:r>
              <a:rPr lang="el-GR" dirty="0">
                <a:solidFill>
                  <a:srgbClr val="FFFF00"/>
                </a:solidFill>
              </a:rPr>
              <a:t>κάλυψη του ηλιακού ανέμου και των εντάσεων των ηλιακών ενεργητικών σωματιδίων (διαστημικο καιρό). Κατά την αναφορά του </a:t>
            </a:r>
            <a:r>
              <a:rPr lang="el-GR" dirty="0" smtClean="0">
                <a:solidFill>
                  <a:srgbClr val="FFFF00"/>
                </a:solidFill>
              </a:rPr>
              <a:t>διαστημικού </a:t>
            </a:r>
            <a:r>
              <a:rPr lang="el-GR" dirty="0">
                <a:solidFill>
                  <a:srgbClr val="FFFF00"/>
                </a:solidFill>
              </a:rPr>
              <a:t>καιρού, παρέχει μια προειδοποίηση </a:t>
            </a:r>
            <a:r>
              <a:rPr lang="el-GR" dirty="0" smtClean="0">
                <a:solidFill>
                  <a:srgbClr val="FFFF00"/>
                </a:solidFill>
              </a:rPr>
              <a:t>για </a:t>
            </a:r>
            <a:r>
              <a:rPr lang="el-GR" dirty="0">
                <a:solidFill>
                  <a:srgbClr val="FFFF00"/>
                </a:solidFill>
              </a:rPr>
              <a:t>γεωμαγνητικές καταιγίδες που μπορούν να υπερφορτώσουν τα ενεργειακά δίκτυα, να διαταράξουν τις επικοινωνίες στη Γη και να αποτελέσουν κίνδυνο για τους αστροναύτες</a:t>
            </a:r>
            <a:r>
              <a:rPr lang="el-GR" dirty="0" smtClean="0">
                <a:solidFill>
                  <a:srgbClr val="FFFF00"/>
                </a:solidFill>
              </a:rPr>
              <a:t>.</a:t>
            </a:r>
          </a:p>
          <a:p>
            <a:pPr marL="36576" indent="0">
              <a:buNone/>
            </a:pPr>
            <a:endParaRPr lang="el-GR" dirty="0" smtClean="0">
              <a:solidFill>
                <a:srgbClr val="FFFF00"/>
              </a:solidFill>
            </a:endParaRPr>
          </a:p>
          <a:p>
            <a:pPr marL="36576" indent="0">
              <a:buNone/>
            </a:pPr>
            <a:r>
              <a:rPr lang="el-GR" u="sng" dirty="0" smtClean="0">
                <a:solidFill>
                  <a:srgbClr val="FFFF00"/>
                </a:solidFill>
              </a:rPr>
              <a:t>Σκάφος</a:t>
            </a:r>
          </a:p>
          <a:p>
            <a:pPr marL="36576" indent="0">
              <a:buNone/>
            </a:pPr>
            <a:r>
              <a:rPr lang="el-GR" dirty="0" smtClean="0">
                <a:solidFill>
                  <a:srgbClr val="FFFF00"/>
                </a:solidFill>
              </a:rPr>
              <a:t>Μήκος</a:t>
            </a:r>
            <a:r>
              <a:rPr lang="el-GR" dirty="0">
                <a:solidFill>
                  <a:srgbClr val="FFFF00"/>
                </a:solidFill>
              </a:rPr>
              <a:t>: 1,6 m</a:t>
            </a:r>
          </a:p>
          <a:p>
            <a:pPr marL="36576" indent="0">
              <a:buNone/>
            </a:pPr>
            <a:r>
              <a:rPr lang="el-GR" dirty="0">
                <a:solidFill>
                  <a:srgbClr val="FFFF00"/>
                </a:solidFill>
              </a:rPr>
              <a:t>Ύψος: 1m</a:t>
            </a:r>
          </a:p>
          <a:p>
            <a:pPr marL="36576" indent="0">
              <a:buNone/>
            </a:pPr>
            <a:r>
              <a:rPr lang="el-GR" dirty="0">
                <a:solidFill>
                  <a:srgbClr val="FFFF00"/>
                </a:solidFill>
              </a:rPr>
              <a:t>Βάρος: 596 kg</a:t>
            </a:r>
          </a:p>
          <a:p>
            <a:pPr marL="36576" indent="0">
              <a:buNone/>
            </a:pPr>
            <a:endParaRPr lang="el-GR" dirty="0" smtClean="0">
              <a:solidFill>
                <a:srgbClr val="FFFF00"/>
              </a:solidFill>
            </a:endParaRPr>
          </a:p>
          <a:p>
            <a:pPr marL="36576" indent="0">
              <a:buNone/>
            </a:pPr>
            <a:endParaRPr lang="el-GR" dirty="0">
              <a:solidFill>
                <a:srgbClr val="FFFF00"/>
              </a:solidFill>
            </a:endParaRPr>
          </a:p>
        </p:txBody>
      </p:sp>
    </p:spTree>
    <p:extLst>
      <p:ext uri="{BB962C8B-B14F-4D97-AF65-F5344CB8AC3E}">
        <p14:creationId xmlns:p14="http://schemas.microsoft.com/office/powerpoint/2010/main" val="36220310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038" y="1510947"/>
            <a:ext cx="4176464"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1484784"/>
            <a:ext cx="4464496"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16748" y="620688"/>
            <a:ext cx="3456384" cy="369332"/>
          </a:xfrm>
          <a:prstGeom prst="rect">
            <a:avLst/>
          </a:prstGeom>
          <a:noFill/>
        </p:spPr>
        <p:txBody>
          <a:bodyPr wrap="square" rtlCol="0">
            <a:spAutoFit/>
          </a:bodyPr>
          <a:lstStyle/>
          <a:p>
            <a:r>
              <a:rPr lang="el-GR" i="1" dirty="0" smtClean="0">
                <a:solidFill>
                  <a:srgbClr val="FF0000"/>
                </a:solidFill>
              </a:rPr>
              <a:t>Τροχιά </a:t>
            </a:r>
            <a:r>
              <a:rPr lang="en-US" i="1" dirty="0" smtClean="0">
                <a:solidFill>
                  <a:srgbClr val="FF0000"/>
                </a:solidFill>
              </a:rPr>
              <a:t>ACE </a:t>
            </a:r>
            <a:r>
              <a:rPr lang="el-GR" i="1" dirty="0" smtClean="0">
                <a:solidFill>
                  <a:srgbClr val="FF0000"/>
                </a:solidFill>
              </a:rPr>
              <a:t>στο σημείο </a:t>
            </a:r>
            <a:r>
              <a:rPr lang="en-US" i="1" dirty="0" smtClean="0">
                <a:solidFill>
                  <a:srgbClr val="FF0000"/>
                </a:solidFill>
              </a:rPr>
              <a:t>L1</a:t>
            </a:r>
            <a:endParaRPr lang="el-GR" i="1" dirty="0">
              <a:solidFill>
                <a:srgbClr val="FF0000"/>
              </a:solidFill>
            </a:endParaRPr>
          </a:p>
        </p:txBody>
      </p:sp>
      <p:sp>
        <p:nvSpPr>
          <p:cNvPr id="5" name="TextBox 4"/>
          <p:cNvSpPr txBox="1"/>
          <p:nvPr/>
        </p:nvSpPr>
        <p:spPr>
          <a:xfrm>
            <a:off x="4716016" y="525542"/>
            <a:ext cx="3888432" cy="646331"/>
          </a:xfrm>
          <a:prstGeom prst="rect">
            <a:avLst/>
          </a:prstGeom>
          <a:noFill/>
        </p:spPr>
        <p:txBody>
          <a:bodyPr wrap="square" rtlCol="0">
            <a:spAutoFit/>
          </a:bodyPr>
          <a:lstStyle/>
          <a:p>
            <a:r>
              <a:rPr lang="el-GR" i="1" dirty="0" smtClean="0">
                <a:solidFill>
                  <a:srgbClr val="FF0000"/>
                </a:solidFill>
              </a:rPr>
              <a:t>Τα όργανα της διαστημικής συσκευής </a:t>
            </a:r>
            <a:r>
              <a:rPr lang="en-US" i="1" dirty="0" smtClean="0">
                <a:solidFill>
                  <a:srgbClr val="FF0000"/>
                </a:solidFill>
              </a:rPr>
              <a:t>ACE</a:t>
            </a:r>
            <a:endParaRPr lang="el-GR" i="1" dirty="0">
              <a:solidFill>
                <a:srgbClr val="FF0000"/>
              </a:solidFill>
            </a:endParaRPr>
          </a:p>
        </p:txBody>
      </p:sp>
    </p:spTree>
    <p:extLst>
      <p:ext uri="{BB962C8B-B14F-4D97-AF65-F5344CB8AC3E}">
        <p14:creationId xmlns:p14="http://schemas.microsoft.com/office/powerpoint/2010/main" val="5542774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7467600" cy="1143000"/>
          </a:xfrm>
        </p:spPr>
        <p:txBody>
          <a:bodyPr/>
          <a:lstStyle/>
          <a:p>
            <a:r>
              <a:rPr lang="el-GR" dirty="0" smtClean="0">
                <a:solidFill>
                  <a:srgbClr val="00B0F0"/>
                </a:solidFill>
              </a:rPr>
              <a:t>Επιστημονικοί στόχοι</a:t>
            </a:r>
            <a:endParaRPr lang="el-GR" dirty="0">
              <a:solidFill>
                <a:srgbClr val="00B0F0"/>
              </a:solidFill>
            </a:endParaRPr>
          </a:p>
        </p:txBody>
      </p:sp>
      <p:sp>
        <p:nvSpPr>
          <p:cNvPr id="3" name="Content Placeholder 2"/>
          <p:cNvSpPr>
            <a:spLocks noGrp="1"/>
          </p:cNvSpPr>
          <p:nvPr>
            <p:ph idx="1"/>
          </p:nvPr>
        </p:nvSpPr>
        <p:spPr>
          <a:xfrm>
            <a:off x="683568" y="1340768"/>
            <a:ext cx="7467600" cy="4968552"/>
          </a:xfrm>
        </p:spPr>
        <p:txBody>
          <a:bodyPr>
            <a:normAutofit fontScale="92500" lnSpcReduction="20000"/>
          </a:bodyPr>
          <a:lstStyle/>
          <a:p>
            <a:pPr marL="36576" indent="0">
              <a:buNone/>
            </a:pPr>
            <a:r>
              <a:rPr lang="el-GR" dirty="0">
                <a:solidFill>
                  <a:srgbClr val="FFFF00"/>
                </a:solidFill>
              </a:rPr>
              <a:t>Ο πρωταρχικός στόχος της ACE είναι να μετρήσει και να συγκρίνει τη σύνθεση πολλών δειγμάτων ύλης, συμπεριλαμβανομένων του ηλιακού στέμματος, τον ηλιακό άνεμο, και άλλων διαπλανητικών πληθυσμών σωματιδίων , του τοπικού διαστρικού μέσου (ISM), και  της γαλαξιακής </a:t>
            </a:r>
            <a:r>
              <a:rPr lang="el-GR" dirty="0" smtClean="0">
                <a:solidFill>
                  <a:srgbClr val="FFFF00"/>
                </a:solidFill>
              </a:rPr>
              <a:t>ύλης. </a:t>
            </a:r>
          </a:p>
          <a:p>
            <a:pPr marL="36576" indent="0">
              <a:buNone/>
            </a:pPr>
            <a:endParaRPr lang="el-GR" dirty="0">
              <a:solidFill>
                <a:srgbClr val="FFFF00"/>
              </a:solidFill>
            </a:endParaRPr>
          </a:p>
          <a:p>
            <a:pPr marL="36576" indent="0">
              <a:buNone/>
            </a:pPr>
            <a:r>
              <a:rPr lang="el-GR" dirty="0" smtClean="0">
                <a:solidFill>
                  <a:srgbClr val="FFFF00"/>
                </a:solidFill>
              </a:rPr>
              <a:t>Με τις μεταβολές όμως των συνθηκών, τις εξελίξεις και τις νέες παρατηρήσεις, δημιουργήθηκαν νέοι στόχοι, όπως η επίτευξη της </a:t>
            </a:r>
            <a:r>
              <a:rPr lang="el-GR" dirty="0">
                <a:solidFill>
                  <a:srgbClr val="FFFF00"/>
                </a:solidFill>
              </a:rPr>
              <a:t>επιστημονικής κατανόησης που </a:t>
            </a:r>
            <a:r>
              <a:rPr lang="el-GR" dirty="0" smtClean="0">
                <a:solidFill>
                  <a:srgbClr val="FFFF00"/>
                </a:solidFill>
              </a:rPr>
              <a:t>απαιτείται για </a:t>
            </a:r>
            <a:r>
              <a:rPr lang="el-GR" dirty="0">
                <a:solidFill>
                  <a:srgbClr val="FFFF00"/>
                </a:solidFill>
              </a:rPr>
              <a:t>την πρόγνωση του διαστημικού </a:t>
            </a:r>
            <a:r>
              <a:rPr lang="el-GR" dirty="0" smtClean="0">
                <a:solidFill>
                  <a:srgbClr val="FFFF00"/>
                </a:solidFill>
              </a:rPr>
              <a:t>καιρού.</a:t>
            </a:r>
            <a:endParaRPr lang="el-GR" dirty="0">
              <a:solidFill>
                <a:srgbClr val="FFFF00"/>
              </a:solidFill>
            </a:endParaRPr>
          </a:p>
          <a:p>
            <a:pPr marL="36576" indent="0">
              <a:buNone/>
            </a:pPr>
            <a:endParaRPr lang="el-GR" dirty="0"/>
          </a:p>
        </p:txBody>
      </p:sp>
    </p:spTree>
    <p:extLst>
      <p:ext uri="{BB962C8B-B14F-4D97-AF65-F5344CB8AC3E}">
        <p14:creationId xmlns:p14="http://schemas.microsoft.com/office/powerpoint/2010/main" val="9968670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7467600" cy="1143000"/>
          </a:xfrm>
        </p:spPr>
        <p:txBody>
          <a:bodyPr>
            <a:normAutofit/>
          </a:bodyPr>
          <a:lstStyle/>
          <a:p>
            <a:r>
              <a:rPr lang="el-GR" sz="2800" dirty="0" smtClean="0">
                <a:solidFill>
                  <a:srgbClr val="00B0F0"/>
                </a:solidFill>
              </a:rPr>
              <a:t>Τα 9 επιστημονικά όργανα της </a:t>
            </a:r>
            <a:r>
              <a:rPr lang="en-US" sz="2800" dirty="0" smtClean="0">
                <a:solidFill>
                  <a:srgbClr val="00B0F0"/>
                </a:solidFill>
              </a:rPr>
              <a:t>ACE</a:t>
            </a:r>
            <a:r>
              <a:rPr lang="el-GR" sz="2800" dirty="0" smtClean="0">
                <a:solidFill>
                  <a:srgbClr val="00B0F0"/>
                </a:solidFill>
              </a:rPr>
              <a:t> εκτελούν</a:t>
            </a:r>
            <a:r>
              <a:rPr lang="en-US" sz="2800" dirty="0">
                <a:solidFill>
                  <a:srgbClr val="00B0F0"/>
                </a:solidFill>
              </a:rPr>
              <a:t>:</a:t>
            </a:r>
            <a:endParaRPr lang="el-GR" sz="2800" dirty="0">
              <a:solidFill>
                <a:srgbClr val="00B0F0"/>
              </a:solidFill>
            </a:endParaRPr>
          </a:p>
        </p:txBody>
      </p:sp>
      <p:sp>
        <p:nvSpPr>
          <p:cNvPr id="3" name="Content Placeholder 2"/>
          <p:cNvSpPr>
            <a:spLocks noGrp="1"/>
          </p:cNvSpPr>
          <p:nvPr>
            <p:ph idx="1"/>
          </p:nvPr>
        </p:nvSpPr>
        <p:spPr>
          <a:xfrm>
            <a:off x="550074" y="1152569"/>
            <a:ext cx="8579296" cy="5516792"/>
          </a:xfrm>
        </p:spPr>
        <p:txBody>
          <a:bodyPr>
            <a:normAutofit fontScale="62500" lnSpcReduction="20000"/>
          </a:bodyPr>
          <a:lstStyle/>
          <a:p>
            <a:r>
              <a:rPr lang="el-GR" sz="4400" dirty="0">
                <a:solidFill>
                  <a:srgbClr val="FFFF00"/>
                </a:solidFill>
              </a:rPr>
              <a:t>Περιεκτικούς και συντονισμένους προσδιορισμούς </a:t>
            </a:r>
            <a:r>
              <a:rPr lang="el-GR" sz="4400" dirty="0" smtClean="0">
                <a:solidFill>
                  <a:srgbClr val="FFFF00"/>
                </a:solidFill>
              </a:rPr>
              <a:t>σύνθεσης (</a:t>
            </a:r>
            <a:r>
              <a:rPr lang="el-GR" sz="4400" dirty="0" smtClean="0"/>
              <a:t>στοιχειώδης σύνθεση, ισοτοπική, κατάσταση ιονικής φόρτισης)</a:t>
            </a:r>
            <a:endParaRPr lang="el-GR" sz="4400" dirty="0"/>
          </a:p>
          <a:p>
            <a:r>
              <a:rPr lang="el-GR" sz="4400" dirty="0" smtClean="0">
                <a:solidFill>
                  <a:srgbClr val="FFFF00"/>
                </a:solidFill>
              </a:rPr>
              <a:t>Παρατηρήσεις </a:t>
            </a:r>
            <a:r>
              <a:rPr lang="el-GR" sz="4400" dirty="0">
                <a:solidFill>
                  <a:srgbClr val="FFFF00"/>
                </a:solidFill>
              </a:rPr>
              <a:t>που εκτείνονται σε ευρύ δυναμικό </a:t>
            </a:r>
            <a:r>
              <a:rPr lang="el-GR" sz="4400" dirty="0" smtClean="0">
                <a:solidFill>
                  <a:srgbClr val="FFFF00"/>
                </a:solidFill>
              </a:rPr>
              <a:t>εύρος </a:t>
            </a:r>
            <a:r>
              <a:rPr lang="el-GR" sz="4400" dirty="0" smtClean="0"/>
              <a:t>(π.χ. ποιες είναι οι </a:t>
            </a:r>
            <a:r>
              <a:rPr lang="el-GR" sz="4400" dirty="0"/>
              <a:t>η</a:t>
            </a:r>
            <a:r>
              <a:rPr lang="el-GR" sz="4400" dirty="0" smtClean="0"/>
              <a:t>λιακά </a:t>
            </a:r>
            <a:r>
              <a:rPr lang="el-GR" sz="4400" dirty="0"/>
              <a:t>ενεργές και ηλιακά ήρεμες </a:t>
            </a:r>
            <a:r>
              <a:rPr lang="el-GR" sz="4400" dirty="0" smtClean="0"/>
              <a:t>περίοδοι)</a:t>
            </a:r>
            <a:endParaRPr lang="el-GR" sz="4400" dirty="0"/>
          </a:p>
          <a:p>
            <a:r>
              <a:rPr lang="el-GR" sz="4400" dirty="0">
                <a:solidFill>
                  <a:srgbClr val="FFFF00"/>
                </a:solidFill>
              </a:rPr>
              <a:t>Έρευνες για την προέλευση και την εξέλιξη της ηλιακής και της γαλαξιακής </a:t>
            </a:r>
            <a:r>
              <a:rPr lang="el-GR" sz="4400" dirty="0" smtClean="0">
                <a:solidFill>
                  <a:srgbClr val="FFFF00"/>
                </a:solidFill>
              </a:rPr>
              <a:t>ύλης</a:t>
            </a:r>
            <a:endParaRPr lang="el-GR" sz="4400" dirty="0">
              <a:solidFill>
                <a:srgbClr val="FFFF00"/>
              </a:solidFill>
            </a:endParaRPr>
          </a:p>
          <a:p>
            <a:pPr marL="36576" indent="0">
              <a:buNone/>
            </a:pPr>
            <a:r>
              <a:rPr lang="el-GR" sz="4400" dirty="0" smtClean="0"/>
              <a:t>   -</a:t>
            </a:r>
            <a:r>
              <a:rPr lang="el-GR" sz="4400" dirty="0"/>
              <a:t>Στοιχειακή και ισοτοπική σύσταση της ύλης</a:t>
            </a:r>
          </a:p>
          <a:p>
            <a:pPr marL="36576" indent="0">
              <a:buNone/>
            </a:pPr>
            <a:r>
              <a:rPr lang="el-GR" sz="4400" dirty="0" smtClean="0"/>
              <a:t>   -</a:t>
            </a:r>
            <a:r>
              <a:rPr lang="el-GR" sz="4400" dirty="0"/>
              <a:t>Προέλευση των στοιχείων και η επακόλουθη επεξεργασία </a:t>
            </a:r>
            <a:r>
              <a:rPr lang="el-GR" sz="4400" dirty="0" smtClean="0"/>
              <a:t>  εξελικτική</a:t>
            </a:r>
            <a:endParaRPr lang="el-GR" sz="4400" dirty="0"/>
          </a:p>
          <a:p>
            <a:pPr marL="36576" indent="0">
              <a:buNone/>
            </a:pPr>
            <a:r>
              <a:rPr lang="el-GR" sz="4400" dirty="0" smtClean="0"/>
              <a:t>  -</a:t>
            </a:r>
            <a:r>
              <a:rPr lang="el-GR" sz="4400" dirty="0"/>
              <a:t>Σχηματισμός του ηλιακού στέμματος και επιτάχυνση του ηλιακού ανέμου</a:t>
            </a:r>
          </a:p>
          <a:p>
            <a:pPr marL="36576" indent="0">
              <a:buNone/>
            </a:pPr>
            <a:r>
              <a:rPr lang="el-GR" sz="4400" dirty="0" smtClean="0"/>
              <a:t>  -</a:t>
            </a:r>
            <a:r>
              <a:rPr lang="el-GR" sz="4400" dirty="0"/>
              <a:t>Επιτάχυνση σωματιδίων και η μεταφορά στη φύση</a:t>
            </a:r>
          </a:p>
          <a:p>
            <a:endParaRPr lang="el-GR" dirty="0"/>
          </a:p>
        </p:txBody>
      </p:sp>
    </p:spTree>
    <p:extLst>
      <p:ext uri="{BB962C8B-B14F-4D97-AF65-F5344CB8AC3E}">
        <p14:creationId xmlns:p14="http://schemas.microsoft.com/office/powerpoint/2010/main" val="34218676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rgbClr val="00B0F0"/>
                </a:solidFill>
              </a:rPr>
              <a:t>Κατάσταση της αποστολής</a:t>
            </a:r>
            <a:endParaRPr lang="el-GR" dirty="0">
              <a:solidFill>
                <a:srgbClr val="00B0F0"/>
              </a:solidFill>
            </a:endParaRPr>
          </a:p>
        </p:txBody>
      </p:sp>
      <p:sp>
        <p:nvSpPr>
          <p:cNvPr id="3" name="Content Placeholder 2"/>
          <p:cNvSpPr>
            <a:spLocks noGrp="1"/>
          </p:cNvSpPr>
          <p:nvPr>
            <p:ph idx="1"/>
          </p:nvPr>
        </p:nvSpPr>
        <p:spPr>
          <a:xfrm>
            <a:off x="467544" y="1268760"/>
            <a:ext cx="7467600" cy="5069160"/>
          </a:xfrm>
        </p:spPr>
        <p:txBody>
          <a:bodyPr>
            <a:normAutofit fontScale="85000" lnSpcReduction="10000"/>
          </a:bodyPr>
          <a:lstStyle/>
          <a:p>
            <a:pPr marL="36576" indent="0">
              <a:buNone/>
            </a:pPr>
            <a:r>
              <a:rPr lang="el-GR" dirty="0" smtClean="0">
                <a:solidFill>
                  <a:srgbClr val="FFFF00"/>
                </a:solidFill>
              </a:rPr>
              <a:t>Το σκάφος </a:t>
            </a:r>
            <a:r>
              <a:rPr lang="el-GR" dirty="0">
                <a:solidFill>
                  <a:srgbClr val="FFFF00"/>
                </a:solidFill>
              </a:rPr>
              <a:t>είναι στο σημείο L1 για πάνω από 14 χρόνια, </a:t>
            </a:r>
            <a:r>
              <a:rPr lang="el-GR" dirty="0" smtClean="0">
                <a:solidFill>
                  <a:srgbClr val="FFFF00"/>
                </a:solidFill>
              </a:rPr>
              <a:t>και </a:t>
            </a:r>
            <a:r>
              <a:rPr lang="el-GR" dirty="0">
                <a:solidFill>
                  <a:srgbClr val="FFFF00"/>
                </a:solidFill>
              </a:rPr>
              <a:t>τα όργανα εξακολουθούν να λειτουργούν πολύ καλά, με εξαίρεση το όργανο SEPICA. Λόγω της ανεπάρκειας των βαλβίδων που ελέγχουν τη ροή του φυσικού αερίου μέσω του οργάνου, ο </a:t>
            </a:r>
            <a:r>
              <a:rPr lang="el-GR" dirty="0" smtClean="0">
                <a:solidFill>
                  <a:srgbClr val="FFFF00"/>
                </a:solidFill>
              </a:rPr>
              <a:t>έλεγχος </a:t>
            </a:r>
            <a:r>
              <a:rPr lang="el-GR" dirty="0">
                <a:solidFill>
                  <a:srgbClr val="FFFF00"/>
                </a:solidFill>
              </a:rPr>
              <a:t>του </a:t>
            </a:r>
            <a:r>
              <a:rPr lang="el-GR" dirty="0" smtClean="0">
                <a:solidFill>
                  <a:srgbClr val="FFFF00"/>
                </a:solidFill>
              </a:rPr>
              <a:t>μετρητή χάθηκε</a:t>
            </a:r>
            <a:r>
              <a:rPr lang="el-GR" dirty="0">
                <a:solidFill>
                  <a:srgbClr val="FFFF00"/>
                </a:solidFill>
              </a:rPr>
              <a:t>, και η παράδοση </a:t>
            </a:r>
            <a:r>
              <a:rPr lang="el-GR" dirty="0" smtClean="0">
                <a:solidFill>
                  <a:srgbClr val="FFFF00"/>
                </a:solidFill>
              </a:rPr>
              <a:t>επιστημονικών </a:t>
            </a:r>
            <a:r>
              <a:rPr lang="el-GR" dirty="0">
                <a:solidFill>
                  <a:srgbClr val="FFFF00"/>
                </a:solidFill>
              </a:rPr>
              <a:t>δεδομένων από </a:t>
            </a:r>
            <a:r>
              <a:rPr lang="el-GR" dirty="0" smtClean="0">
                <a:solidFill>
                  <a:srgbClr val="FFFF00"/>
                </a:solidFill>
              </a:rPr>
              <a:t>το SEPICA </a:t>
            </a:r>
            <a:r>
              <a:rPr lang="el-GR" dirty="0">
                <a:solidFill>
                  <a:srgbClr val="FFFF00"/>
                </a:solidFill>
              </a:rPr>
              <a:t>έληξε στις 4 </a:t>
            </a:r>
            <a:r>
              <a:rPr lang="el-GR" dirty="0" smtClean="0">
                <a:solidFill>
                  <a:srgbClr val="FFFF00"/>
                </a:solidFill>
              </a:rPr>
              <a:t>Φεβρουαρίου 2005</a:t>
            </a:r>
            <a:r>
              <a:rPr lang="el-GR" dirty="0">
                <a:solidFill>
                  <a:srgbClr val="FFFF00"/>
                </a:solidFill>
              </a:rPr>
              <a:t>. Το όργανο SEPICA έκλεισε οριστικά στις 20 </a:t>
            </a:r>
            <a:r>
              <a:rPr lang="el-GR" dirty="0" smtClean="0">
                <a:solidFill>
                  <a:srgbClr val="FFFF00"/>
                </a:solidFill>
              </a:rPr>
              <a:t>Απριλίου </a:t>
            </a:r>
            <a:r>
              <a:rPr lang="el-GR" dirty="0">
                <a:solidFill>
                  <a:srgbClr val="FFFF00"/>
                </a:solidFill>
              </a:rPr>
              <a:t>2011</a:t>
            </a:r>
            <a:r>
              <a:rPr lang="el-GR" dirty="0" smtClean="0">
                <a:solidFill>
                  <a:srgbClr val="FFFF00"/>
                </a:solidFill>
              </a:rPr>
              <a:t>.</a:t>
            </a:r>
          </a:p>
          <a:p>
            <a:pPr marL="36576" indent="0">
              <a:buNone/>
            </a:pPr>
            <a:r>
              <a:rPr lang="el-GR" dirty="0" smtClean="0">
                <a:solidFill>
                  <a:srgbClr val="FFFF00"/>
                </a:solidFill>
              </a:rPr>
              <a:t>Το σκάφος Α</a:t>
            </a:r>
            <a:r>
              <a:rPr lang="en-US" dirty="0" smtClean="0">
                <a:solidFill>
                  <a:srgbClr val="FFFF00"/>
                </a:solidFill>
              </a:rPr>
              <a:t>CE</a:t>
            </a:r>
            <a:r>
              <a:rPr lang="el-GR" dirty="0" smtClean="0">
                <a:solidFill>
                  <a:srgbClr val="FFFF00"/>
                </a:solidFill>
              </a:rPr>
              <a:t> έχει αρκετά καύσιμα και υπολογίζεται ότι θα του επιτρέψουν να διατηρήσει την τροχιά του μέχρι και το έτος 2024.</a:t>
            </a:r>
          </a:p>
          <a:p>
            <a:pPr marL="36576" indent="0">
              <a:buNone/>
            </a:pPr>
            <a:endParaRPr lang="el-GR" dirty="0"/>
          </a:p>
        </p:txBody>
      </p:sp>
    </p:spTree>
    <p:extLst>
      <p:ext uri="{BB962C8B-B14F-4D97-AF65-F5344CB8AC3E}">
        <p14:creationId xmlns:p14="http://schemas.microsoft.com/office/powerpoint/2010/main" val="219436651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130</TotalTime>
  <Words>481</Words>
  <Application>Microsoft Office PowerPoint</Application>
  <PresentationFormat>Προβολή στην οθόνη (4:3)</PresentationFormat>
  <Paragraphs>35</Paragraphs>
  <Slides>10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10</vt:i4>
      </vt:variant>
    </vt:vector>
  </HeadingPairs>
  <TitlesOfParts>
    <vt:vector size="11" baseType="lpstr">
      <vt:lpstr>Technic</vt:lpstr>
      <vt:lpstr>Αποστολη ace              NΙΚΟΣ ΤΣΑΚΑΛΗΣ                                 14/1/2013    </vt:lpstr>
      <vt:lpstr>Τι είναι; Η προηγμένη σύνθεση εξερεύνησης (ACE) είναι μια αποστολή εξερεύνησης που δημιουργήθηκε από τη ΝΑSΑ. Πρόκειται για μια ρομποτική διαστημοσυσκευή, που στάλθηκε στο διάστημα για να συλλέξει δεδομένα σχετικά με τα σωματίδια που βρίσκονται στον ηλιακό άνεμο, αλλά και εντός και εκτός του γαλαξία.  Η ACE ξεκίνησε σε ένα όχημα εκτόξευσης McDonnell Douglas-Delta II 7920 στις 25 Αυγούστου 1997 από το Διαστημικό Κέντρο Κένεντι στη Φλόριντα. </vt:lpstr>
      <vt:lpstr>Παρουσίαση του PowerPoint</vt:lpstr>
      <vt:lpstr>Χαρακτηριστικά</vt:lpstr>
      <vt:lpstr>Παρουσίαση του PowerPoint</vt:lpstr>
      <vt:lpstr>Παρουσίαση του PowerPoint</vt:lpstr>
      <vt:lpstr>Επιστημονικοί στόχοι</vt:lpstr>
      <vt:lpstr>Τα 9 επιστημονικά όργανα της ACE εκτελούν:</vt:lpstr>
      <vt:lpstr>Κατάσταση της αποστολής</vt:lpstr>
      <vt:lpstr>Υλικό:</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Αποστολη ace</dc:title>
  <dc:creator>you</dc:creator>
  <cp:lastModifiedBy>USER</cp:lastModifiedBy>
  <cp:revision>14</cp:revision>
  <dcterms:created xsi:type="dcterms:W3CDTF">2013-01-15T09:54:40Z</dcterms:created>
  <dcterms:modified xsi:type="dcterms:W3CDTF">2013-01-15T19:52:22Z</dcterms:modified>
</cp:coreProperties>
</file>