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89" autoAdjust="0"/>
  </p:normalViewPr>
  <p:slideViewPr>
    <p:cSldViewPr>
      <p:cViewPr varScale="1">
        <p:scale>
          <a:sx n="67" d="100"/>
          <a:sy n="67" d="100"/>
        </p:scale>
        <p:origin x="-426" y="-108"/>
      </p:cViewPr>
      <p:guideLst>
        <p:guide orient="horz" pos="2160"/>
        <p:guide pos="2880"/>
      </p:guideLst>
    </p:cSldViewPr>
  </p:slideViewPr>
  <p:outlineViewPr>
    <p:cViewPr>
      <p:scale>
        <a:sx n="33" d="100"/>
        <a:sy n="33" d="100"/>
      </p:scale>
      <p:origin x="36" y="14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l-GR" smtClean="0"/>
              <a:t>Kλικ για επεξεργασία του τίτλου</a:t>
            </a:r>
            <a:endParaRPr kumimoji="0" lang="en-US"/>
          </a:p>
        </p:txBody>
      </p:sp>
      <p:sp>
        <p:nvSpPr>
          <p:cNvPr id="28" name="27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
        <p:nvSpPr>
          <p:cNvPr id="9" name="8 - Υπότιτλος"/>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3">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a:xfrm>
            <a:off x="7924800" y="6416675"/>
            <a:ext cx="762000" cy="365125"/>
          </a:xfrm>
        </p:spPr>
        <p:txBody>
          <a:bodyPr/>
          <a:lstStyle/>
          <a:p>
            <a:fld id="{1C3D8999-5DA2-4D96-B5AD-81E8E003C026}"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8229600" cy="1143000"/>
          </a:xfrm>
        </p:spPr>
        <p:txBody>
          <a:bodyPr anchor="ctr"/>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l-GR" smtClean="0">
                <a:solidFill>
                  <a:schemeClr val="lt1"/>
                </a:solidFill>
                <a:latin typeface="+mn-lt"/>
                <a:ea typeface="+mn-ea"/>
                <a:cs typeface="+mn-cs"/>
              </a:rPr>
              <a:t>Κάντε κλικ στο εικονίδιο για να προσθέσετε μια εικόνα</a:t>
            </a:r>
            <a:endParaRPr kumimoji="0" lang="en-US" dirty="0">
              <a:solidFill>
                <a:schemeClr val="lt1"/>
              </a:solidFill>
              <a:latin typeface="+mn-lt"/>
              <a:ea typeface="+mn-ea"/>
              <a:cs typeface="+mn-cs"/>
            </a:endParaRPr>
          </a:p>
        </p:txBody>
      </p:sp>
      <p:sp>
        <p:nvSpPr>
          <p:cNvPr id="4" name="3 - Θέση κειμένου"/>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0EC43415-AE24-4411-96EE-1E130F345C2B}" type="datetimeFigureOut">
              <a:rPr lang="el-GR" smtClean="0"/>
              <a:pPr/>
              <a:t>16/1/2013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C3D8999-5DA2-4D96-B5AD-81E8E003C02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EC43415-AE24-4411-96EE-1E130F345C2B}" type="datetimeFigureOut">
              <a:rPr lang="el-GR" smtClean="0"/>
              <a:pPr/>
              <a:t>16/1/2013</a:t>
            </a:fld>
            <a:endParaRPr lang="el-GR"/>
          </a:p>
        </p:txBody>
      </p:sp>
      <p:sp>
        <p:nvSpPr>
          <p:cNvPr id="3" name="2 - Θέση υποσέλιδου"/>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l-GR"/>
          </a:p>
        </p:txBody>
      </p:sp>
      <p:sp>
        <p:nvSpPr>
          <p:cNvPr id="23" name="22 - Θέση αριθμού διαφάνειας"/>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C3D8999-5DA2-4D96-B5AD-81E8E003C02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260649"/>
            <a:ext cx="7774632" cy="1008112"/>
          </a:xfrm>
        </p:spPr>
        <p:txBody>
          <a:bodyPr>
            <a:normAutofit fontScale="90000"/>
          </a:bodyPr>
          <a:lstStyle/>
          <a:p>
            <a:r>
              <a:rPr lang="en-US" b="1" dirty="0">
                <a:solidFill>
                  <a:srgbClr val="00B050"/>
                </a:solidFill>
              </a:rPr>
              <a:t>ASTRO 2</a:t>
            </a:r>
            <a:r>
              <a:rPr lang="el-GR" dirty="0">
                <a:solidFill>
                  <a:srgbClr val="00B050"/>
                </a:solidFill>
              </a:rPr>
              <a:t/>
            </a:r>
            <a:br>
              <a:rPr lang="el-GR" dirty="0">
                <a:solidFill>
                  <a:srgbClr val="00B050"/>
                </a:solidFill>
              </a:rPr>
            </a:br>
            <a:endParaRPr lang="el-GR" dirty="0">
              <a:solidFill>
                <a:srgbClr val="00B050"/>
              </a:solidFill>
            </a:endParaRPr>
          </a:p>
        </p:txBody>
      </p:sp>
      <p:sp>
        <p:nvSpPr>
          <p:cNvPr id="3" name="2 - Υπότιτλος"/>
          <p:cNvSpPr>
            <a:spLocks noGrp="1"/>
          </p:cNvSpPr>
          <p:nvPr>
            <p:ph type="subTitle" idx="1"/>
          </p:nvPr>
        </p:nvSpPr>
        <p:spPr>
          <a:xfrm>
            <a:off x="4788024" y="1556792"/>
            <a:ext cx="3672408" cy="4968552"/>
          </a:xfrm>
        </p:spPr>
        <p:txBody>
          <a:bodyPr>
            <a:normAutofit fontScale="62500" lnSpcReduction="20000"/>
          </a:bodyPr>
          <a:lstStyle/>
          <a:p>
            <a:r>
              <a:rPr lang="el-GR" b="1" dirty="0">
                <a:solidFill>
                  <a:schemeClr val="tx1">
                    <a:lumMod val="65000"/>
                    <a:lumOff val="35000"/>
                  </a:schemeClr>
                </a:solidFill>
              </a:rPr>
              <a:t>ΑΠΟΣΤΟΛΗ: </a:t>
            </a:r>
            <a:endParaRPr lang="en-US" b="1" dirty="0" smtClean="0">
              <a:solidFill>
                <a:schemeClr val="tx1">
                  <a:lumMod val="65000"/>
                  <a:lumOff val="35000"/>
                </a:schemeClr>
              </a:solidFill>
            </a:endParaRPr>
          </a:p>
          <a:p>
            <a:r>
              <a:rPr lang="el-GR" b="1" dirty="0" smtClean="0">
                <a:solidFill>
                  <a:schemeClr val="tx1">
                    <a:lumMod val="65000"/>
                    <a:lumOff val="35000"/>
                  </a:schemeClr>
                </a:solidFill>
              </a:rPr>
              <a:t>Μετά </a:t>
            </a:r>
            <a:r>
              <a:rPr lang="el-GR" b="1" dirty="0">
                <a:solidFill>
                  <a:schemeClr val="tx1">
                    <a:lumMod val="65000"/>
                    <a:lumOff val="35000"/>
                  </a:schemeClr>
                </a:solidFill>
              </a:rPr>
              <a:t>την επιστημονική επιτυχία του Astro-1 αποστολή, εγκρίθηκε η Astro-2 ως συνέχεια της πτήσης. Τα τρία τηλεσκόπια ακτινοβολίας, το οποίο πέταξε για το Astro-1, ήταν να συγκεντρωθούν για το Astro-2. Αυτά τα τηλεσκόπια ήταν  η υπεριώδης απεικόνισης που λειτουργούν στο εύρος 1200-3100 </a:t>
            </a:r>
            <a:r>
              <a:rPr lang="el-GR" b="1" dirty="0" err="1">
                <a:solidFill>
                  <a:schemeClr val="tx1">
                    <a:lumMod val="65000"/>
                    <a:lumOff val="35000"/>
                  </a:schemeClr>
                </a:solidFill>
              </a:rPr>
              <a:t>Angstrom</a:t>
            </a:r>
            <a:r>
              <a:rPr lang="el-GR" b="1" dirty="0">
                <a:solidFill>
                  <a:schemeClr val="tx1">
                    <a:lumMod val="65000"/>
                    <a:lumOff val="35000"/>
                  </a:schemeClr>
                </a:solidFill>
              </a:rPr>
              <a:t> το τηλεσκόπιο </a:t>
            </a:r>
            <a:r>
              <a:rPr lang="el-GR" b="1" dirty="0" err="1">
                <a:solidFill>
                  <a:schemeClr val="tx1">
                    <a:lumMod val="65000"/>
                    <a:lumOff val="35000"/>
                  </a:schemeClr>
                </a:solidFill>
              </a:rPr>
              <a:t>Hopkins</a:t>
            </a:r>
            <a:r>
              <a:rPr lang="el-GR" b="1" dirty="0">
                <a:solidFill>
                  <a:schemeClr val="tx1">
                    <a:lumMod val="65000"/>
                    <a:lumOff val="35000"/>
                  </a:schemeClr>
                </a:solidFill>
              </a:rPr>
              <a:t> λειτουργίας 425-1850 </a:t>
            </a:r>
            <a:r>
              <a:rPr lang="el-GR" b="1" dirty="0" err="1">
                <a:solidFill>
                  <a:schemeClr val="tx1">
                    <a:lumMod val="65000"/>
                    <a:lumOff val="35000"/>
                  </a:schemeClr>
                </a:solidFill>
              </a:rPr>
              <a:t>Angstroms</a:t>
            </a:r>
            <a:r>
              <a:rPr lang="el-GR" b="1" dirty="0">
                <a:solidFill>
                  <a:schemeClr val="tx1">
                    <a:lumMod val="65000"/>
                    <a:lumOff val="35000"/>
                  </a:schemeClr>
                </a:solidFill>
              </a:rPr>
              <a:t>, και  η Ουισκόνσιν Πείραμα </a:t>
            </a:r>
            <a:r>
              <a:rPr lang="el-GR" b="1" dirty="0" err="1">
                <a:solidFill>
                  <a:schemeClr val="tx1">
                    <a:lumMod val="65000"/>
                    <a:lumOff val="35000"/>
                  </a:schemeClr>
                </a:solidFill>
              </a:rPr>
              <a:t>Photopolarimetry</a:t>
            </a:r>
            <a:r>
              <a:rPr lang="el-GR" b="1" dirty="0">
                <a:solidFill>
                  <a:schemeClr val="tx1">
                    <a:lumMod val="65000"/>
                    <a:lumOff val="35000"/>
                  </a:schemeClr>
                </a:solidFill>
              </a:rPr>
              <a:t> (WUPPE ) που λειτουργούν 1250 - 3200 </a:t>
            </a:r>
            <a:r>
              <a:rPr lang="el-GR" b="1" dirty="0" err="1">
                <a:solidFill>
                  <a:schemeClr val="tx1">
                    <a:lumMod val="65000"/>
                    <a:lumOff val="35000"/>
                  </a:schemeClr>
                </a:solidFill>
              </a:rPr>
              <a:t>Angtroms</a:t>
            </a:r>
            <a:r>
              <a:rPr lang="el-GR" b="1" dirty="0">
                <a:solidFill>
                  <a:schemeClr val="tx1">
                    <a:lumMod val="65000"/>
                    <a:lumOff val="35000"/>
                  </a:schemeClr>
                </a:solidFill>
              </a:rPr>
              <a:t>. </a:t>
            </a:r>
            <a:r>
              <a:rPr lang="el-GR" b="1" dirty="0" err="1">
                <a:solidFill>
                  <a:schemeClr val="tx1">
                    <a:lumMod val="65000"/>
                    <a:lumOff val="35000"/>
                  </a:schemeClr>
                </a:solidFill>
              </a:rPr>
              <a:t>Επρεπε</a:t>
            </a:r>
            <a:r>
              <a:rPr lang="el-GR" b="1" dirty="0">
                <a:solidFill>
                  <a:schemeClr val="tx1">
                    <a:lumMod val="65000"/>
                    <a:lumOff val="35000"/>
                  </a:schemeClr>
                </a:solidFill>
              </a:rPr>
              <a:t> να αναβαθμιστεί για τη δεύτερη πτήση, με νέες οπτικές επιστρώσεις, η οποία ενίσχυσε την απόδοση του τηλεσκοπίου.</a:t>
            </a:r>
          </a:p>
          <a:p>
            <a:endParaRPr lang="el-GR" dirty="0"/>
          </a:p>
        </p:txBody>
      </p:sp>
      <p:pic>
        <p:nvPicPr>
          <p:cNvPr id="6" name="5 - Εικόνα" descr="\\Pcserver\users\nikites\My Documents\project - Κάφα\$(KGrHqVHJB8E63(O7nrWBOywfFLw)w~~60_35.jpg"/>
          <p:cNvPicPr/>
          <p:nvPr/>
        </p:nvPicPr>
        <p:blipFill>
          <a:blip r:embed="rId2" cstate="print"/>
          <a:srcRect/>
          <a:stretch>
            <a:fillRect/>
          </a:stretch>
        </p:blipFill>
        <p:spPr bwMode="auto">
          <a:xfrm>
            <a:off x="179512" y="1556792"/>
            <a:ext cx="4608512" cy="475252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00B050"/>
                </a:solidFill>
              </a:rPr>
              <a:t>ΣΤΟΧΟΙ:</a:t>
            </a:r>
            <a:endParaRPr lang="el-GR" dirty="0">
              <a:solidFill>
                <a:srgbClr val="00B050"/>
              </a:solidFill>
            </a:endParaRPr>
          </a:p>
        </p:txBody>
      </p:sp>
      <p:sp>
        <p:nvSpPr>
          <p:cNvPr id="3" name="2 - Θέση περιεχομένου"/>
          <p:cNvSpPr>
            <a:spLocks noGrp="1"/>
          </p:cNvSpPr>
          <p:nvPr>
            <p:ph idx="1"/>
          </p:nvPr>
        </p:nvSpPr>
        <p:spPr>
          <a:xfrm>
            <a:off x="4572000" y="1600201"/>
            <a:ext cx="4114800" cy="3845024"/>
          </a:xfrm>
        </p:spPr>
        <p:txBody>
          <a:bodyPr>
            <a:noAutofit/>
          </a:bodyPr>
          <a:lstStyle/>
          <a:p>
            <a:r>
              <a:rPr lang="el-GR" sz="1600" dirty="0"/>
              <a:t>Τα τρία τηλεσκόπια είχαν προγραμματιστεί να κάνουν ταυτόχρονες παρατηρήσεις των αντικειμένων, όπως τα άστρα, γαλαξίες και </a:t>
            </a:r>
            <a:r>
              <a:rPr lang="el-GR" sz="1600" u="sng" dirty="0" err="1"/>
              <a:t>κβάζαρ</a:t>
            </a:r>
            <a:r>
              <a:rPr lang="el-GR" sz="1600" u="sng" dirty="0"/>
              <a:t>,</a:t>
            </a:r>
            <a:r>
              <a:rPr lang="el-GR" sz="1600" dirty="0"/>
              <a:t> δεδομένο ότι πολλοί στόχοι της επιστήμης και επιλεγμένων αστρονομικών στόχων των τριών ομάδων όργανα είναι αλληλένδετα. BBXRT, το οποίο ήταν εν πλω </a:t>
            </a:r>
            <a:r>
              <a:rPr lang="el-GR" sz="1600" b="1" dirty="0"/>
              <a:t>ASTRO 1</a:t>
            </a:r>
            <a:r>
              <a:rPr lang="el-GR" sz="1600" dirty="0"/>
              <a:t>, δεν πέταξε στο </a:t>
            </a:r>
            <a:r>
              <a:rPr lang="el-GR" sz="1600" b="1" dirty="0"/>
              <a:t>ΑΣΤΡΟ 2.</a:t>
            </a:r>
            <a:endParaRPr lang="el-GR" sz="1600" dirty="0"/>
          </a:p>
          <a:p>
            <a:r>
              <a:rPr lang="el-GR" sz="1600" dirty="0"/>
              <a:t>Τα τηλεσκόπια ήταν τοποθετημένα σε παλέτα </a:t>
            </a:r>
            <a:r>
              <a:rPr lang="el-GR" sz="1600" b="1" dirty="0" err="1"/>
              <a:t>Spacelab</a:t>
            </a:r>
            <a:r>
              <a:rPr lang="el-GR" sz="1600" dirty="0"/>
              <a:t> στον κόλπο ωφέλιμων φορτίων της μεταφοράς (πτήση STS-67). Το μέσο κατάδειξης </a:t>
            </a:r>
            <a:r>
              <a:rPr lang="el-GR" sz="1600" b="1" dirty="0" err="1"/>
              <a:t>Spacelab</a:t>
            </a:r>
            <a:r>
              <a:rPr lang="el-GR" sz="1600" b="1" dirty="0"/>
              <a:t> </a:t>
            </a:r>
            <a:r>
              <a:rPr lang="el-GR" sz="1600" b="1" dirty="0" err="1"/>
              <a:t>System</a:t>
            </a:r>
            <a:r>
              <a:rPr lang="el-GR" sz="1600" dirty="0"/>
              <a:t> (IPS), παλέτες, και  </a:t>
            </a:r>
            <a:r>
              <a:rPr lang="el-GR" sz="1600" dirty="0" err="1"/>
              <a:t>αεροηλεκτρονικών</a:t>
            </a:r>
            <a:r>
              <a:rPr lang="el-GR" sz="1600" dirty="0"/>
              <a:t> χρησιμοποιήθηκαν για τη σύνδεση με το </a:t>
            </a:r>
            <a:r>
              <a:rPr lang="el-GR" sz="1600" dirty="0" err="1"/>
              <a:t>Shuttle</a:t>
            </a:r>
            <a:r>
              <a:rPr lang="el-GR" sz="1600" dirty="0"/>
              <a:t> και για τον έλεγχο και χειρισμό των δεδομένων.</a:t>
            </a:r>
          </a:p>
          <a:p>
            <a:endParaRPr lang="el-GR" sz="1600" dirty="0"/>
          </a:p>
        </p:txBody>
      </p:sp>
      <p:pic>
        <p:nvPicPr>
          <p:cNvPr id="4" name="3 - Εικόνα" descr="\\Pcserver\users\nikites\My Documents\project - Κάφα\0.jpg"/>
          <p:cNvPicPr/>
          <p:nvPr/>
        </p:nvPicPr>
        <p:blipFill>
          <a:blip r:embed="rId2" cstate="print"/>
          <a:srcRect/>
          <a:stretch>
            <a:fillRect/>
          </a:stretch>
        </p:blipFill>
        <p:spPr bwMode="auto">
          <a:xfrm>
            <a:off x="0" y="1556792"/>
            <a:ext cx="4716016" cy="423136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00B050"/>
                </a:solidFill>
              </a:rPr>
              <a:t>ΚΑΤΑΣΚΕΥΗ :</a:t>
            </a:r>
            <a:endParaRPr lang="el-GR" dirty="0">
              <a:solidFill>
                <a:srgbClr val="00B050"/>
              </a:solidFill>
            </a:endParaRPr>
          </a:p>
        </p:txBody>
      </p:sp>
      <p:sp>
        <p:nvSpPr>
          <p:cNvPr id="3" name="2 - Θέση περιεχομένου"/>
          <p:cNvSpPr>
            <a:spLocks noGrp="1"/>
          </p:cNvSpPr>
          <p:nvPr>
            <p:ph idx="1"/>
          </p:nvPr>
        </p:nvSpPr>
        <p:spPr>
          <a:xfrm>
            <a:off x="5076056" y="1600200"/>
            <a:ext cx="3610744" cy="4997152"/>
          </a:xfrm>
        </p:spPr>
        <p:txBody>
          <a:bodyPr>
            <a:normAutofit/>
          </a:bodyPr>
          <a:lstStyle/>
          <a:p>
            <a:r>
              <a:rPr lang="el-GR" sz="2400" dirty="0" smtClean="0"/>
              <a:t>Η </a:t>
            </a:r>
            <a:r>
              <a:rPr lang="el-GR" sz="2400" dirty="0"/>
              <a:t>IPS παρέχει μια σταθερή πλατφόρμα, κρατά τα τηλεσκόπια ευθυγραμμισμένα, και παρέχει διάφορες δυνατότητες παρακολούθησης και δείχνει τηλεσκόπια</a:t>
            </a:r>
          </a:p>
        </p:txBody>
      </p:sp>
      <p:pic>
        <p:nvPicPr>
          <p:cNvPr id="4" name="3 - Εικόνα" descr="\\Pcserver\users\nikites\My Documents\project - Κάφα\sts-67.jpg"/>
          <p:cNvPicPr/>
          <p:nvPr/>
        </p:nvPicPr>
        <p:blipFill>
          <a:blip r:embed="rId2" cstate="print"/>
          <a:srcRect/>
          <a:stretch>
            <a:fillRect/>
          </a:stretch>
        </p:blipFill>
        <p:spPr bwMode="auto">
          <a:xfrm>
            <a:off x="179512" y="1484784"/>
            <a:ext cx="4824536" cy="4320480"/>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a:solidFill>
                  <a:srgbClr val="00B050"/>
                </a:solidFill>
              </a:rPr>
              <a:t>ΑΠΟΤΕΛΕΣΜΑ:</a:t>
            </a:r>
            <a:endParaRPr lang="el-GR" sz="3600" dirty="0">
              <a:solidFill>
                <a:srgbClr val="00B050"/>
              </a:solidFill>
            </a:endParaRPr>
          </a:p>
        </p:txBody>
      </p:sp>
      <p:sp>
        <p:nvSpPr>
          <p:cNvPr id="3" name="2 - Θέση περιεχομένου"/>
          <p:cNvSpPr>
            <a:spLocks noGrp="1"/>
          </p:cNvSpPr>
          <p:nvPr>
            <p:ph idx="1"/>
          </p:nvPr>
        </p:nvSpPr>
        <p:spPr>
          <a:xfrm>
            <a:off x="5148064" y="1556793"/>
            <a:ext cx="3466728" cy="4320480"/>
          </a:xfrm>
        </p:spPr>
        <p:txBody>
          <a:bodyPr>
            <a:normAutofit fontScale="62500" lnSpcReduction="20000"/>
          </a:bodyPr>
          <a:lstStyle/>
          <a:p>
            <a:r>
              <a:rPr lang="el-GR" sz="2600" dirty="0"/>
              <a:t>Το </a:t>
            </a:r>
            <a:r>
              <a:rPr lang="el-GR" sz="2600" b="1" dirty="0" err="1"/>
              <a:t>Astro</a:t>
            </a:r>
            <a:r>
              <a:rPr lang="el-GR" sz="2600" dirty="0"/>
              <a:t> παρατηρητήριο απαιτεί δύο ειδικούς της αποστολής και των ειδικών ωφέλιμων των φορτίων για τον έλεγχο των δραστηριοτήτων της από την Μεταφορά πρυμναίο κατάστρωμα πτήσης. Μέσο ελέγχου και γρήγορη ματιά ανάλυσης δεδομένων σχεδιάζονται σε πραγματικό χρόνο τις λειτουργίες εδάφους. Το Πρόγραμμα Παρατηρητής Επισκέπτης περιλήφθηκε για </a:t>
            </a:r>
            <a:r>
              <a:rPr lang="el-GR" sz="2600" b="1" dirty="0"/>
              <a:t>Astro-2</a:t>
            </a:r>
            <a:r>
              <a:rPr lang="el-GR" sz="2600" dirty="0"/>
              <a:t>. Τα τηλεσκόπια παρατηρήθηκαν πάνω από 250 αστρονομικά αντικείμενα πριν από την επιστροφή στη γη μετά από μια </a:t>
            </a:r>
            <a:r>
              <a:rPr lang="el-GR" sz="2600" b="1" dirty="0"/>
              <a:t>16-ημέρη</a:t>
            </a:r>
            <a:r>
              <a:rPr lang="el-GR" sz="2600" dirty="0"/>
              <a:t> της πτήσης</a:t>
            </a:r>
            <a:r>
              <a:rPr lang="el-GR" dirty="0"/>
              <a:t>. </a:t>
            </a:r>
          </a:p>
          <a:p>
            <a:endParaRPr lang="el-GR" dirty="0"/>
          </a:p>
        </p:txBody>
      </p:sp>
      <p:pic>
        <p:nvPicPr>
          <p:cNvPr id="4" name="3 - Εικόνα" descr="\\Pcserver\users\nikites\My Documents\project - Κάφα\imgres.jpg"/>
          <p:cNvPicPr/>
          <p:nvPr/>
        </p:nvPicPr>
        <p:blipFill>
          <a:blip r:embed="rId2" cstate="print"/>
          <a:srcRect/>
          <a:stretch>
            <a:fillRect/>
          </a:stretch>
        </p:blipFill>
        <p:spPr bwMode="auto">
          <a:xfrm>
            <a:off x="107504" y="1412776"/>
            <a:ext cx="4608512" cy="3456384"/>
          </a:xfrm>
          <a:prstGeom prst="rect">
            <a:avLst/>
          </a:prstGeom>
          <a:ln>
            <a:noFill/>
          </a:ln>
          <a:effectLst>
            <a:softEdge rad="112500"/>
          </a:effectLst>
        </p:spPr>
      </p:pic>
      <p:sp>
        <p:nvSpPr>
          <p:cNvPr id="1025" name="Rectangle 1"/>
          <p:cNvSpPr>
            <a:spLocks noChangeArrowheads="1"/>
          </p:cNvSpPr>
          <p:nvPr/>
        </p:nvSpPr>
        <p:spPr bwMode="auto">
          <a:xfrm>
            <a:off x="683568" y="5614491"/>
            <a:ext cx="2304256" cy="70788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l-GR" sz="11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ΕΡΑΛΝΤΟ ΚΑΦΑ</a:t>
            </a:r>
            <a:endParaRPr kumimoji="0" lang="el-GR" sz="900" b="1" i="1" u="sng"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l-GR" sz="11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ΤΕΛΟΣ ΕΡΓΑΣΙΑΣ</a:t>
            </a:r>
            <a:r>
              <a:rPr kumimoji="0" lang="en-US" sz="1100" b="1" i="1"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21/11/2012</a:t>
            </a:r>
            <a:endParaRPr kumimoji="0" lang="el-GR" sz="900" b="1" i="1" u="sng" strike="noStrike" cap="none" normalizeH="0" baseline="0" dirty="0" smtClean="0">
              <a:ln>
                <a:noFill/>
              </a:ln>
              <a:solidFill>
                <a:schemeClr val="tx1"/>
              </a:solidFill>
              <a:effectLst/>
              <a:latin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ransition>
    <p:fade thruBlk="1"/>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ποκορύφωμα">
  <a:themeElements>
    <a:clrScheme name="Αποκορύφωμα">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Αποκορύφωμα">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Αποκορύφωμα">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TotalTime>
  <Words>295</Words>
  <Application>Microsoft Office PowerPoint</Application>
  <PresentationFormat>Προβολή στην οθόνη (4:3)</PresentationFormat>
  <Paragraphs>12</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Αποκορύφωμα</vt:lpstr>
      <vt:lpstr>ASTRO 2 </vt:lpstr>
      <vt:lpstr>ΣΤΟΧΟΙ:</vt:lpstr>
      <vt:lpstr>ΚΑΤΑΣΚΕΥΗ :</vt:lpstr>
      <vt:lpstr>ΑΠΟΤΕΛΕΣΜΑ:</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 2 </dc:title>
  <dc:creator>nikites</dc:creator>
  <cp:lastModifiedBy>nikites</cp:lastModifiedBy>
  <cp:revision>3</cp:revision>
  <dcterms:created xsi:type="dcterms:W3CDTF">2013-01-16T09:50:21Z</dcterms:created>
  <dcterms:modified xsi:type="dcterms:W3CDTF">2013-01-16T10:38:01Z</dcterms:modified>
</cp:coreProperties>
</file>